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5"/>
  </p:notesMasterIdLst>
  <p:sldIdLst>
    <p:sldId id="298" r:id="rId2"/>
    <p:sldId id="299"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76" d="100"/>
          <a:sy n="76" d="100"/>
        </p:scale>
        <p:origin x="-33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98B861C-FE3E-4A1D-8F1D-1706F6003CFF}" type="datetimeFigureOut">
              <a:rPr lang="ar-EG" smtClean="0"/>
              <a:pPr/>
              <a:t>21/02/1433</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B4D1C7C-A76E-419E-8E2D-1A2B4D754873}" type="slidenum">
              <a:rPr lang="ar-EG" smtClean="0"/>
              <a:pPr/>
              <a:t>‹#›</a:t>
            </a:fld>
            <a:endParaRPr lang="ar-EG"/>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a:miter lim="800000"/>
            <a:headEnd/>
            <a:tailEnd/>
          </a:ln>
        </p:spPr>
        <p:txBody>
          <a:bodyPr/>
          <a:lstStyle/>
          <a:p>
            <a:fld id="{65862E82-8AC4-41C1-B80D-AFE27A5BE082}" type="slidenum">
              <a:rPr lang="en-US" smtClean="0">
                <a:ea typeface="MS PGothic" pitchFamily="34" charset="-128"/>
              </a:rPr>
              <a:pPr/>
              <a:t>6</a:t>
            </a:fld>
            <a:endParaRPr lang="en-US" smtClean="0">
              <a:ea typeface="MS PGothic" pitchFamily="34" charset="-128"/>
            </a:endParaRPr>
          </a:p>
        </p:txBody>
      </p:sp>
      <p:sp>
        <p:nvSpPr>
          <p:cNvPr id="139267" name="Rectangle 2"/>
          <p:cNvSpPr>
            <a:spLocks noGrp="1" noRot="1" noChangeAspect="1" noChangeArrowheads="1" noTextEdit="1"/>
          </p:cNvSpPr>
          <p:nvPr>
            <p:ph type="sldImg"/>
          </p:nvPr>
        </p:nvSpPr>
        <p:spPr>
          <a:xfrm>
            <a:off x="-1163189" y="608976"/>
            <a:ext cx="9297746" cy="7011025"/>
          </a:xfrm>
          <a:ln/>
        </p:spPr>
      </p:sp>
      <p:sp>
        <p:nvSpPr>
          <p:cNvPr id="13926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7EFE08CC-1C01-4FF1-A127-BD3E59037128}" type="slidenum">
              <a:rPr lang="en-US" sz="1200"/>
              <a:pPr algn="r"/>
              <a:t>16</a:t>
            </a:fld>
            <a:endParaRPr lang="en-US" sz="1200" dirty="0"/>
          </a:p>
        </p:txBody>
      </p:sp>
      <p:sp>
        <p:nvSpPr>
          <p:cNvPr id="148483" name="Rectangle 2"/>
          <p:cNvSpPr>
            <a:spLocks noGrp="1" noRot="1" noChangeAspect="1" noChangeArrowheads="1" noTextEdit="1"/>
          </p:cNvSpPr>
          <p:nvPr>
            <p:ph type="sldImg"/>
          </p:nvPr>
        </p:nvSpPr>
        <p:spPr>
          <a:xfrm>
            <a:off x="-1163189" y="608976"/>
            <a:ext cx="9297746" cy="7011025"/>
          </a:xfrm>
          <a:ln/>
        </p:spPr>
      </p:sp>
      <p:sp>
        <p:nvSpPr>
          <p:cNvPr id="14848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62860BCC-6CBB-42BB-8305-485F02B4CF1B}" type="slidenum">
              <a:rPr lang="en-US" sz="1200"/>
              <a:pPr algn="r"/>
              <a:t>17</a:t>
            </a:fld>
            <a:endParaRPr lang="en-US" sz="1200" dirty="0"/>
          </a:p>
        </p:txBody>
      </p:sp>
      <p:sp>
        <p:nvSpPr>
          <p:cNvPr id="149507" name="Rectangle 2"/>
          <p:cNvSpPr>
            <a:spLocks noGrp="1" noRot="1" noChangeAspect="1" noChangeArrowheads="1" noTextEdit="1"/>
          </p:cNvSpPr>
          <p:nvPr>
            <p:ph type="sldImg"/>
          </p:nvPr>
        </p:nvSpPr>
        <p:spPr>
          <a:xfrm>
            <a:off x="-1163189" y="608976"/>
            <a:ext cx="9297746" cy="7011025"/>
          </a:xfrm>
          <a:ln/>
        </p:spPr>
      </p:sp>
      <p:sp>
        <p:nvSpPr>
          <p:cNvPr id="14950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20EB5BAE-3528-47C1-807C-706EC9FA57BA}" type="slidenum">
              <a:rPr lang="en-US" sz="1200"/>
              <a:pPr algn="r"/>
              <a:t>18</a:t>
            </a:fld>
            <a:endParaRPr lang="en-US" sz="1200" dirty="0"/>
          </a:p>
        </p:txBody>
      </p:sp>
      <p:sp>
        <p:nvSpPr>
          <p:cNvPr id="150531" name="Rectangle 2"/>
          <p:cNvSpPr>
            <a:spLocks noGrp="1" noRot="1" noChangeAspect="1" noChangeArrowheads="1" noTextEdit="1"/>
          </p:cNvSpPr>
          <p:nvPr>
            <p:ph type="sldImg"/>
          </p:nvPr>
        </p:nvSpPr>
        <p:spPr>
          <a:xfrm>
            <a:off x="-1163189" y="608976"/>
            <a:ext cx="9297746" cy="7011025"/>
          </a:xfrm>
          <a:ln/>
        </p:spPr>
      </p:sp>
      <p:sp>
        <p:nvSpPr>
          <p:cNvPr id="15053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9D18BD80-08D3-43FC-9736-7D91A777C5D5}" type="slidenum">
              <a:rPr lang="en-US" sz="1200"/>
              <a:pPr algn="r"/>
              <a:t>19</a:t>
            </a:fld>
            <a:endParaRPr lang="en-US" sz="1200" dirty="0"/>
          </a:p>
        </p:txBody>
      </p:sp>
      <p:sp>
        <p:nvSpPr>
          <p:cNvPr id="151555" name="Rectangle 2"/>
          <p:cNvSpPr>
            <a:spLocks noGrp="1" noRot="1" noChangeAspect="1" noChangeArrowheads="1" noTextEdit="1"/>
          </p:cNvSpPr>
          <p:nvPr>
            <p:ph type="sldImg"/>
          </p:nvPr>
        </p:nvSpPr>
        <p:spPr>
          <a:xfrm>
            <a:off x="-1163189" y="608976"/>
            <a:ext cx="9297746" cy="7011025"/>
          </a:xfrm>
          <a:ln/>
        </p:spPr>
      </p:sp>
      <p:sp>
        <p:nvSpPr>
          <p:cNvPr id="15155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F118B1F5-F8BC-4F43-83A8-639F02926BCD}" type="slidenum">
              <a:rPr lang="en-US" sz="1200"/>
              <a:pPr algn="r"/>
              <a:t>20</a:t>
            </a:fld>
            <a:endParaRPr lang="en-US" sz="1200" dirty="0"/>
          </a:p>
        </p:txBody>
      </p:sp>
      <p:sp>
        <p:nvSpPr>
          <p:cNvPr id="152579" name="Rectangle 2"/>
          <p:cNvSpPr>
            <a:spLocks noGrp="1" noRot="1" noChangeAspect="1" noChangeArrowheads="1" noTextEdit="1"/>
          </p:cNvSpPr>
          <p:nvPr>
            <p:ph type="sldImg"/>
          </p:nvPr>
        </p:nvSpPr>
        <p:spPr>
          <a:xfrm>
            <a:off x="-1163189" y="608976"/>
            <a:ext cx="9297746" cy="7011025"/>
          </a:xfrm>
          <a:ln/>
        </p:spPr>
      </p:sp>
      <p:sp>
        <p:nvSpPr>
          <p:cNvPr id="15258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99CDA667-6BDE-4B9D-9599-7B869A27E604}" type="slidenum">
              <a:rPr lang="en-US" sz="1200"/>
              <a:pPr algn="r"/>
              <a:t>21</a:t>
            </a:fld>
            <a:endParaRPr lang="en-US" sz="1200" dirty="0"/>
          </a:p>
        </p:txBody>
      </p:sp>
      <p:sp>
        <p:nvSpPr>
          <p:cNvPr id="153603" name="Rectangle 2"/>
          <p:cNvSpPr>
            <a:spLocks noGrp="1" noRot="1" noChangeAspect="1" noChangeArrowheads="1" noTextEdit="1"/>
          </p:cNvSpPr>
          <p:nvPr>
            <p:ph type="sldImg"/>
          </p:nvPr>
        </p:nvSpPr>
        <p:spPr>
          <a:xfrm>
            <a:off x="-1163189" y="608976"/>
            <a:ext cx="9297746" cy="7011025"/>
          </a:xfrm>
          <a:ln/>
        </p:spPr>
      </p:sp>
      <p:sp>
        <p:nvSpPr>
          <p:cNvPr id="15360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1CBF55C5-34E5-43F6-B85C-05CCC9A7434C}" type="slidenum">
              <a:rPr lang="en-US" sz="1200"/>
              <a:pPr algn="r"/>
              <a:t>22</a:t>
            </a:fld>
            <a:endParaRPr lang="en-US" sz="1200" dirty="0"/>
          </a:p>
        </p:txBody>
      </p:sp>
      <p:sp>
        <p:nvSpPr>
          <p:cNvPr id="154627" name="Rectangle 2"/>
          <p:cNvSpPr>
            <a:spLocks noGrp="1" noRot="1" noChangeAspect="1" noChangeArrowheads="1" noTextEdit="1"/>
          </p:cNvSpPr>
          <p:nvPr>
            <p:ph type="sldImg"/>
          </p:nvPr>
        </p:nvSpPr>
        <p:spPr>
          <a:xfrm>
            <a:off x="-1163189" y="608976"/>
            <a:ext cx="9297746" cy="7011025"/>
          </a:xfrm>
          <a:ln/>
        </p:spPr>
      </p:sp>
      <p:sp>
        <p:nvSpPr>
          <p:cNvPr id="15462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C54A5F3F-D5ED-424B-8A19-AA0288D81DED}" type="slidenum">
              <a:rPr lang="en-US" sz="1200"/>
              <a:pPr algn="r"/>
              <a:t>24</a:t>
            </a:fld>
            <a:endParaRPr lang="en-US" sz="1200" dirty="0"/>
          </a:p>
        </p:txBody>
      </p:sp>
      <p:sp>
        <p:nvSpPr>
          <p:cNvPr id="155651" name="Rectangle 2"/>
          <p:cNvSpPr>
            <a:spLocks noGrp="1" noRot="1" noChangeAspect="1" noChangeArrowheads="1" noTextEdit="1"/>
          </p:cNvSpPr>
          <p:nvPr>
            <p:ph type="sldImg"/>
          </p:nvPr>
        </p:nvSpPr>
        <p:spPr>
          <a:xfrm>
            <a:off x="-1163189" y="608976"/>
            <a:ext cx="9297746" cy="7011025"/>
          </a:xfrm>
          <a:ln/>
        </p:spPr>
      </p:sp>
      <p:sp>
        <p:nvSpPr>
          <p:cNvPr id="15565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033A4388-11F6-4F9D-9572-B99D3FD84969}" type="slidenum">
              <a:rPr lang="en-US" sz="1200"/>
              <a:pPr algn="r"/>
              <a:t>26</a:t>
            </a:fld>
            <a:endParaRPr lang="en-US" sz="1200" dirty="0"/>
          </a:p>
        </p:txBody>
      </p:sp>
      <p:sp>
        <p:nvSpPr>
          <p:cNvPr id="156675" name="Rectangle 2"/>
          <p:cNvSpPr>
            <a:spLocks noGrp="1" noRot="1" noChangeAspect="1" noChangeArrowheads="1" noTextEdit="1"/>
          </p:cNvSpPr>
          <p:nvPr>
            <p:ph type="sldImg"/>
          </p:nvPr>
        </p:nvSpPr>
        <p:spPr>
          <a:xfrm>
            <a:off x="-1163189" y="608976"/>
            <a:ext cx="9297746" cy="7011025"/>
          </a:xfrm>
          <a:ln/>
        </p:spPr>
      </p:sp>
      <p:sp>
        <p:nvSpPr>
          <p:cNvPr id="15667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327CC630-2FD5-4465-95A2-B7AA828FF045}" type="slidenum">
              <a:rPr lang="en-US" sz="1200"/>
              <a:pPr algn="r"/>
              <a:t>27</a:t>
            </a:fld>
            <a:endParaRPr lang="en-US" sz="1200" dirty="0"/>
          </a:p>
        </p:txBody>
      </p:sp>
      <p:sp>
        <p:nvSpPr>
          <p:cNvPr id="157699" name="Rectangle 2"/>
          <p:cNvSpPr>
            <a:spLocks noGrp="1" noRot="1" noChangeAspect="1" noChangeArrowheads="1" noTextEdit="1"/>
          </p:cNvSpPr>
          <p:nvPr>
            <p:ph type="sldImg"/>
          </p:nvPr>
        </p:nvSpPr>
        <p:spPr>
          <a:xfrm>
            <a:off x="-1163189" y="608976"/>
            <a:ext cx="9297746" cy="7011025"/>
          </a:xfrm>
          <a:ln/>
        </p:spPr>
      </p:sp>
      <p:sp>
        <p:nvSpPr>
          <p:cNvPr id="15770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2A0F28A2-A238-48CC-B773-67E0CE5176BE}" type="slidenum">
              <a:rPr lang="en-US" sz="1200"/>
              <a:pPr algn="r"/>
              <a:t>8</a:t>
            </a:fld>
            <a:endParaRPr lang="en-US" sz="1200" dirty="0"/>
          </a:p>
        </p:txBody>
      </p:sp>
      <p:sp>
        <p:nvSpPr>
          <p:cNvPr id="140291" name="Rectangle 2"/>
          <p:cNvSpPr>
            <a:spLocks noGrp="1" noRot="1" noChangeAspect="1" noChangeArrowheads="1" noTextEdit="1"/>
          </p:cNvSpPr>
          <p:nvPr>
            <p:ph type="sldImg"/>
          </p:nvPr>
        </p:nvSpPr>
        <p:spPr>
          <a:xfrm>
            <a:off x="-1163189" y="608976"/>
            <a:ext cx="9297746" cy="7011025"/>
          </a:xfrm>
          <a:ln/>
        </p:spPr>
      </p:sp>
      <p:sp>
        <p:nvSpPr>
          <p:cNvPr id="14029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DBA735DD-7F58-4675-99A6-3BAEF9A5B8EB}" type="slidenum">
              <a:rPr lang="en-US" sz="1200"/>
              <a:pPr algn="r"/>
              <a:t>29</a:t>
            </a:fld>
            <a:endParaRPr lang="en-US" sz="1200" dirty="0"/>
          </a:p>
        </p:txBody>
      </p:sp>
      <p:sp>
        <p:nvSpPr>
          <p:cNvPr id="158723" name="Rectangle 2"/>
          <p:cNvSpPr>
            <a:spLocks noGrp="1" noRot="1" noChangeAspect="1" noChangeArrowheads="1" noTextEdit="1"/>
          </p:cNvSpPr>
          <p:nvPr>
            <p:ph type="sldImg"/>
          </p:nvPr>
        </p:nvSpPr>
        <p:spPr>
          <a:xfrm>
            <a:off x="-1163189" y="608976"/>
            <a:ext cx="9297746" cy="7011025"/>
          </a:xfrm>
          <a:ln/>
        </p:spPr>
      </p:sp>
      <p:sp>
        <p:nvSpPr>
          <p:cNvPr id="15872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096128CE-FDAD-4BAB-8258-2B22D43B321D}" type="slidenum">
              <a:rPr lang="en-US" sz="1200"/>
              <a:pPr algn="r"/>
              <a:t>31</a:t>
            </a:fld>
            <a:endParaRPr lang="en-US" sz="1200" dirty="0"/>
          </a:p>
        </p:txBody>
      </p:sp>
      <p:sp>
        <p:nvSpPr>
          <p:cNvPr id="159747" name="Rectangle 2"/>
          <p:cNvSpPr>
            <a:spLocks noGrp="1" noRot="1" noChangeAspect="1" noChangeArrowheads="1" noTextEdit="1"/>
          </p:cNvSpPr>
          <p:nvPr>
            <p:ph type="sldImg"/>
          </p:nvPr>
        </p:nvSpPr>
        <p:spPr>
          <a:xfrm>
            <a:off x="-1163189" y="608976"/>
            <a:ext cx="9297746" cy="7011025"/>
          </a:xfrm>
          <a:ln/>
        </p:spPr>
      </p:sp>
      <p:sp>
        <p:nvSpPr>
          <p:cNvPr id="15974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A5650ECE-05E6-4FFA-98F6-EDB056BBF2B3}" type="slidenum">
              <a:rPr lang="en-US" sz="1200"/>
              <a:pPr algn="r"/>
              <a:t>32</a:t>
            </a:fld>
            <a:endParaRPr lang="en-US" sz="1200" dirty="0"/>
          </a:p>
        </p:txBody>
      </p:sp>
      <p:sp>
        <p:nvSpPr>
          <p:cNvPr id="160771" name="Rectangle 2"/>
          <p:cNvSpPr>
            <a:spLocks noGrp="1" noRot="1" noChangeAspect="1" noChangeArrowheads="1" noTextEdit="1"/>
          </p:cNvSpPr>
          <p:nvPr>
            <p:ph type="sldImg"/>
          </p:nvPr>
        </p:nvSpPr>
        <p:spPr>
          <a:xfrm>
            <a:off x="-1163189" y="608976"/>
            <a:ext cx="9297746" cy="7011025"/>
          </a:xfrm>
          <a:ln/>
        </p:spPr>
      </p:sp>
      <p:sp>
        <p:nvSpPr>
          <p:cNvPr id="16077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88C408FB-09C5-4A64-BAF8-20C8F52ACCFC}" type="slidenum">
              <a:rPr lang="en-US" sz="1200"/>
              <a:pPr algn="r"/>
              <a:t>34</a:t>
            </a:fld>
            <a:endParaRPr lang="en-US" sz="1200" dirty="0"/>
          </a:p>
        </p:txBody>
      </p:sp>
      <p:sp>
        <p:nvSpPr>
          <p:cNvPr id="161795" name="Rectangle 2"/>
          <p:cNvSpPr>
            <a:spLocks noGrp="1" noRot="1" noChangeAspect="1" noChangeArrowheads="1" noTextEdit="1"/>
          </p:cNvSpPr>
          <p:nvPr>
            <p:ph type="sldImg"/>
          </p:nvPr>
        </p:nvSpPr>
        <p:spPr>
          <a:xfrm>
            <a:off x="-1163189" y="608976"/>
            <a:ext cx="9297746" cy="7011025"/>
          </a:xfrm>
          <a:ln/>
        </p:spPr>
      </p:sp>
      <p:sp>
        <p:nvSpPr>
          <p:cNvPr id="16179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C22A5804-752B-4E14-BD7B-059454369655}" type="slidenum">
              <a:rPr lang="en-US" sz="1200"/>
              <a:pPr algn="r"/>
              <a:t>36</a:t>
            </a:fld>
            <a:endParaRPr lang="en-US" sz="1200" dirty="0"/>
          </a:p>
        </p:txBody>
      </p:sp>
      <p:sp>
        <p:nvSpPr>
          <p:cNvPr id="162819" name="Rectangle 2"/>
          <p:cNvSpPr>
            <a:spLocks noGrp="1" noRot="1" noChangeAspect="1" noChangeArrowheads="1" noTextEdit="1"/>
          </p:cNvSpPr>
          <p:nvPr>
            <p:ph type="sldImg"/>
          </p:nvPr>
        </p:nvSpPr>
        <p:spPr>
          <a:xfrm>
            <a:off x="-1163189" y="608976"/>
            <a:ext cx="9297746" cy="7011025"/>
          </a:xfrm>
          <a:ln/>
        </p:spPr>
      </p:sp>
      <p:sp>
        <p:nvSpPr>
          <p:cNvPr id="16282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F777D5AC-E82A-4787-A25E-FB5F7516AA44}" type="slidenum">
              <a:rPr lang="en-US" sz="1200"/>
              <a:pPr algn="r"/>
              <a:t>38</a:t>
            </a:fld>
            <a:endParaRPr lang="en-US" sz="1200" dirty="0"/>
          </a:p>
        </p:txBody>
      </p:sp>
      <p:sp>
        <p:nvSpPr>
          <p:cNvPr id="163843" name="Rectangle 2"/>
          <p:cNvSpPr>
            <a:spLocks noGrp="1" noRot="1" noChangeAspect="1" noChangeArrowheads="1" noTextEdit="1"/>
          </p:cNvSpPr>
          <p:nvPr>
            <p:ph type="sldImg"/>
          </p:nvPr>
        </p:nvSpPr>
        <p:spPr>
          <a:xfrm>
            <a:off x="-1163189" y="608976"/>
            <a:ext cx="9297746" cy="7011025"/>
          </a:xfrm>
          <a:ln/>
        </p:spPr>
      </p:sp>
      <p:sp>
        <p:nvSpPr>
          <p:cNvPr id="16384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D92F29D6-9AF6-4D32-B901-52D63A58539C}" type="slidenum">
              <a:rPr lang="en-US" sz="1200"/>
              <a:pPr algn="r"/>
              <a:t>40</a:t>
            </a:fld>
            <a:endParaRPr lang="en-US" sz="1200" dirty="0"/>
          </a:p>
        </p:txBody>
      </p:sp>
      <p:sp>
        <p:nvSpPr>
          <p:cNvPr id="164867" name="Rectangle 2"/>
          <p:cNvSpPr>
            <a:spLocks noGrp="1" noRot="1" noChangeAspect="1" noChangeArrowheads="1" noTextEdit="1"/>
          </p:cNvSpPr>
          <p:nvPr>
            <p:ph type="sldImg"/>
          </p:nvPr>
        </p:nvSpPr>
        <p:spPr>
          <a:xfrm>
            <a:off x="-1163189" y="608976"/>
            <a:ext cx="9297746" cy="7011025"/>
          </a:xfrm>
          <a:ln/>
        </p:spPr>
      </p:sp>
      <p:sp>
        <p:nvSpPr>
          <p:cNvPr id="16486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39E4B21D-96C3-4AEF-997F-59182134EBE2}" type="slidenum">
              <a:rPr lang="en-US" sz="1200"/>
              <a:pPr algn="r"/>
              <a:t>41</a:t>
            </a:fld>
            <a:endParaRPr lang="en-US" sz="1200" dirty="0"/>
          </a:p>
        </p:txBody>
      </p:sp>
      <p:sp>
        <p:nvSpPr>
          <p:cNvPr id="165891" name="Rectangle 2"/>
          <p:cNvSpPr>
            <a:spLocks noGrp="1" noRot="1" noChangeAspect="1" noChangeArrowheads="1" noTextEdit="1"/>
          </p:cNvSpPr>
          <p:nvPr>
            <p:ph type="sldImg"/>
          </p:nvPr>
        </p:nvSpPr>
        <p:spPr>
          <a:xfrm>
            <a:off x="-1163189" y="608976"/>
            <a:ext cx="9297746" cy="7011025"/>
          </a:xfrm>
          <a:ln/>
        </p:spPr>
      </p:sp>
      <p:sp>
        <p:nvSpPr>
          <p:cNvPr id="16589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694D4FCC-B173-4DC0-A89A-27470A1FE61B}" type="slidenum">
              <a:rPr lang="en-US" sz="1200"/>
              <a:pPr algn="r"/>
              <a:t>43</a:t>
            </a:fld>
            <a:endParaRPr lang="en-US" sz="1200" dirty="0"/>
          </a:p>
        </p:txBody>
      </p:sp>
      <p:sp>
        <p:nvSpPr>
          <p:cNvPr id="166915" name="Rectangle 2"/>
          <p:cNvSpPr>
            <a:spLocks noGrp="1" noRot="1" noChangeAspect="1" noChangeArrowheads="1" noTextEdit="1"/>
          </p:cNvSpPr>
          <p:nvPr>
            <p:ph type="sldImg"/>
          </p:nvPr>
        </p:nvSpPr>
        <p:spPr>
          <a:xfrm>
            <a:off x="-1163189" y="608976"/>
            <a:ext cx="9297746" cy="7011025"/>
          </a:xfrm>
          <a:ln/>
        </p:spPr>
      </p:sp>
      <p:sp>
        <p:nvSpPr>
          <p:cNvPr id="16691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7254EE8C-B84F-44BB-ADA5-1D2404C1B705}" type="slidenum">
              <a:rPr lang="en-US" sz="1200"/>
              <a:pPr algn="r"/>
              <a:t>9</a:t>
            </a:fld>
            <a:endParaRPr lang="en-US" sz="1200" dirty="0"/>
          </a:p>
        </p:txBody>
      </p:sp>
      <p:sp>
        <p:nvSpPr>
          <p:cNvPr id="141315" name="Rectangle 2"/>
          <p:cNvSpPr>
            <a:spLocks noGrp="1" noRot="1" noChangeAspect="1" noChangeArrowheads="1" noTextEdit="1"/>
          </p:cNvSpPr>
          <p:nvPr>
            <p:ph type="sldImg"/>
          </p:nvPr>
        </p:nvSpPr>
        <p:spPr>
          <a:xfrm>
            <a:off x="-1163189" y="608976"/>
            <a:ext cx="9297746" cy="7011025"/>
          </a:xfrm>
          <a:ln/>
        </p:spPr>
      </p:sp>
      <p:sp>
        <p:nvSpPr>
          <p:cNvPr id="14131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CCC9594F-4491-4A43-9B73-4C0EFD833006}" type="slidenum">
              <a:rPr lang="en-US" sz="1200"/>
              <a:pPr algn="r"/>
              <a:t>10</a:t>
            </a:fld>
            <a:endParaRPr lang="en-US" sz="1200" dirty="0"/>
          </a:p>
        </p:txBody>
      </p:sp>
      <p:sp>
        <p:nvSpPr>
          <p:cNvPr id="142339" name="Rectangle 2"/>
          <p:cNvSpPr>
            <a:spLocks noGrp="1" noRot="1" noChangeAspect="1" noChangeArrowheads="1" noTextEdit="1"/>
          </p:cNvSpPr>
          <p:nvPr>
            <p:ph type="sldImg"/>
          </p:nvPr>
        </p:nvSpPr>
        <p:spPr>
          <a:xfrm>
            <a:off x="-1163189" y="608976"/>
            <a:ext cx="9297746" cy="7011025"/>
          </a:xfrm>
          <a:ln/>
        </p:spPr>
      </p:sp>
      <p:sp>
        <p:nvSpPr>
          <p:cNvPr id="14234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0942145B-C707-4851-B7C8-389C29A1F97B}" type="slidenum">
              <a:rPr lang="en-US" sz="1200"/>
              <a:pPr algn="r"/>
              <a:t>11</a:t>
            </a:fld>
            <a:endParaRPr lang="en-US" sz="1200" dirty="0"/>
          </a:p>
        </p:txBody>
      </p:sp>
      <p:sp>
        <p:nvSpPr>
          <p:cNvPr id="143363" name="Rectangle 2"/>
          <p:cNvSpPr>
            <a:spLocks noGrp="1" noRot="1" noChangeAspect="1" noChangeArrowheads="1" noTextEdit="1"/>
          </p:cNvSpPr>
          <p:nvPr>
            <p:ph type="sldImg"/>
          </p:nvPr>
        </p:nvSpPr>
        <p:spPr>
          <a:xfrm>
            <a:off x="-1163189" y="608976"/>
            <a:ext cx="9297746" cy="7011025"/>
          </a:xfrm>
          <a:ln/>
        </p:spPr>
      </p:sp>
      <p:sp>
        <p:nvSpPr>
          <p:cNvPr id="14336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D517AD15-73C1-4990-9207-B9934081F4D5}" type="slidenum">
              <a:rPr lang="en-US" sz="1200"/>
              <a:pPr algn="r"/>
              <a:t>12</a:t>
            </a:fld>
            <a:endParaRPr lang="en-US" sz="1200" dirty="0"/>
          </a:p>
        </p:txBody>
      </p:sp>
      <p:sp>
        <p:nvSpPr>
          <p:cNvPr id="144387" name="Rectangle 2"/>
          <p:cNvSpPr>
            <a:spLocks noGrp="1" noRot="1" noChangeAspect="1" noChangeArrowheads="1" noTextEdit="1"/>
          </p:cNvSpPr>
          <p:nvPr>
            <p:ph type="sldImg"/>
          </p:nvPr>
        </p:nvSpPr>
        <p:spPr>
          <a:xfrm>
            <a:off x="-1163189" y="608976"/>
            <a:ext cx="9297746" cy="7011025"/>
          </a:xfrm>
          <a:ln/>
        </p:spPr>
      </p:sp>
      <p:sp>
        <p:nvSpPr>
          <p:cNvPr id="14438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5D537D7C-C834-49C0-9DFC-8E0D8E1BC095}" type="slidenum">
              <a:rPr lang="en-US" sz="1200"/>
              <a:pPr algn="r"/>
              <a:t>13</a:t>
            </a:fld>
            <a:endParaRPr lang="en-US" sz="1200" dirty="0"/>
          </a:p>
        </p:txBody>
      </p:sp>
      <p:sp>
        <p:nvSpPr>
          <p:cNvPr id="145411" name="Rectangle 2"/>
          <p:cNvSpPr>
            <a:spLocks noGrp="1" noRot="1" noChangeAspect="1" noChangeArrowheads="1" noTextEdit="1"/>
          </p:cNvSpPr>
          <p:nvPr>
            <p:ph type="sldImg"/>
          </p:nvPr>
        </p:nvSpPr>
        <p:spPr>
          <a:xfrm>
            <a:off x="-1163189" y="608976"/>
            <a:ext cx="9297746" cy="7011025"/>
          </a:xfrm>
          <a:ln/>
        </p:spPr>
      </p:sp>
      <p:sp>
        <p:nvSpPr>
          <p:cNvPr id="14541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CBB28BA1-7F36-4629-B287-10A07B386F93}" type="slidenum">
              <a:rPr lang="en-US" sz="1200"/>
              <a:pPr algn="r"/>
              <a:t>14</a:t>
            </a:fld>
            <a:endParaRPr lang="en-US" sz="1200" dirty="0"/>
          </a:p>
        </p:txBody>
      </p:sp>
      <p:sp>
        <p:nvSpPr>
          <p:cNvPr id="146435" name="Rectangle 2"/>
          <p:cNvSpPr>
            <a:spLocks noGrp="1" noRot="1" noChangeAspect="1" noChangeArrowheads="1" noTextEdit="1"/>
          </p:cNvSpPr>
          <p:nvPr>
            <p:ph type="sldImg"/>
          </p:nvPr>
        </p:nvSpPr>
        <p:spPr>
          <a:xfrm>
            <a:off x="-1163189" y="608976"/>
            <a:ext cx="9297746" cy="7011025"/>
          </a:xfrm>
          <a:ln/>
        </p:spPr>
      </p:sp>
      <p:sp>
        <p:nvSpPr>
          <p:cNvPr id="14643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D0752F80-2977-4DE5-965D-28A7ACC351AE}" type="slidenum">
              <a:rPr lang="en-US" sz="1200"/>
              <a:pPr algn="r"/>
              <a:t>15</a:t>
            </a:fld>
            <a:endParaRPr lang="en-US" sz="1200" dirty="0"/>
          </a:p>
        </p:txBody>
      </p:sp>
      <p:sp>
        <p:nvSpPr>
          <p:cNvPr id="147459" name="Rectangle 2"/>
          <p:cNvSpPr>
            <a:spLocks noGrp="1" noRot="1" noChangeAspect="1" noChangeArrowheads="1" noTextEdit="1"/>
          </p:cNvSpPr>
          <p:nvPr>
            <p:ph type="sldImg"/>
          </p:nvPr>
        </p:nvSpPr>
        <p:spPr>
          <a:xfrm>
            <a:off x="-1163189" y="608976"/>
            <a:ext cx="9297746" cy="7011025"/>
          </a:xfrm>
          <a:ln/>
        </p:spPr>
      </p:sp>
      <p:sp>
        <p:nvSpPr>
          <p:cNvPr id="14746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3CA82DFD-4FB8-43CE-B7E8-68E0E5D7DCFB}"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4D88C10-1014-4598-BE73-F79668D616EA}" type="slidenum">
              <a:rPr lang="ar-EG" smtClean="0"/>
              <a:pPr/>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3CA82DFD-4FB8-43CE-B7E8-68E0E5D7DCFB}"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4D88C10-1014-4598-BE73-F79668D616EA}"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3CA82DFD-4FB8-43CE-B7E8-68E0E5D7DCFB}"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4D88C10-1014-4598-BE73-F79668D616EA}"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3CA82DFD-4FB8-43CE-B7E8-68E0E5D7DCFB}"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4D88C10-1014-4598-BE73-F79668D616EA}" type="slidenum">
              <a:rPr lang="ar-EG" smtClean="0"/>
              <a:pPr/>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A82DFD-4FB8-43CE-B7E8-68E0E5D7DCFB}"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4D88C10-1014-4598-BE73-F79668D616EA}" type="slidenum">
              <a:rPr lang="ar-EG" smtClean="0"/>
              <a:pPr/>
              <a:t>‹#›</a:t>
            </a:fld>
            <a:endParaRPr lang="ar-E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3CA82DFD-4FB8-43CE-B7E8-68E0E5D7DCFB}" type="datetimeFigureOut">
              <a:rPr lang="ar-EG" smtClean="0"/>
              <a:pPr/>
              <a:t>21/02/1433</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4D88C10-1014-4598-BE73-F79668D616EA}" type="slidenum">
              <a:rPr lang="ar-EG" smtClean="0"/>
              <a:pPr/>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3CA82DFD-4FB8-43CE-B7E8-68E0E5D7DCFB}" type="datetimeFigureOut">
              <a:rPr lang="ar-EG" smtClean="0"/>
              <a:pPr/>
              <a:t>21/02/1433</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24D88C10-1014-4598-BE73-F79668D616EA}" type="slidenum">
              <a:rPr lang="ar-EG" smtClean="0"/>
              <a:pPr/>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3CA82DFD-4FB8-43CE-B7E8-68E0E5D7DCFB}" type="datetimeFigureOut">
              <a:rPr lang="ar-EG" smtClean="0"/>
              <a:pPr/>
              <a:t>21/02/1433</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24D88C10-1014-4598-BE73-F79668D616EA}" type="slidenum">
              <a:rPr lang="ar-EG" smtClean="0"/>
              <a:pPr/>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82DFD-4FB8-43CE-B7E8-68E0E5D7DCFB}" type="datetimeFigureOut">
              <a:rPr lang="ar-EG" smtClean="0"/>
              <a:pPr/>
              <a:t>21/02/1433</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24D88C10-1014-4598-BE73-F79668D616EA}"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A82DFD-4FB8-43CE-B7E8-68E0E5D7DCFB}" type="datetimeFigureOut">
              <a:rPr lang="ar-EG" smtClean="0"/>
              <a:pPr/>
              <a:t>21/02/1433</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4D88C10-1014-4598-BE73-F79668D616EA}" type="slidenum">
              <a:rPr lang="ar-EG" smtClean="0"/>
              <a:pPr/>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A82DFD-4FB8-43CE-B7E8-68E0E5D7DCFB}" type="datetimeFigureOut">
              <a:rPr lang="ar-EG" smtClean="0"/>
              <a:pPr/>
              <a:t>21/02/1433</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4D88C10-1014-4598-BE73-F79668D616EA}" type="slidenum">
              <a:rPr lang="ar-EG" smtClean="0"/>
              <a:pPr/>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CA82DFD-4FB8-43CE-B7E8-68E0E5D7DCFB}" type="datetimeFigureOut">
              <a:rPr lang="ar-EG" smtClean="0"/>
              <a:pPr/>
              <a:t>21/02/1433</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4D88C10-1014-4598-BE73-F79668D616EA}"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6"/>
          <p:cNvSpPr>
            <a:spLocks noGrp="1"/>
          </p:cNvSpPr>
          <p:nvPr>
            <p:ph type="title" idx="4294967295"/>
          </p:nvPr>
        </p:nvSpPr>
        <p:spPr>
          <a:xfrm>
            <a:off x="0" y="1447800"/>
            <a:ext cx="9144000" cy="1143000"/>
          </a:xfrm>
        </p:spPr>
        <p:txBody>
          <a:bodyPr>
            <a:normAutofit fontScale="90000"/>
          </a:bodyPr>
          <a:lstStyle/>
          <a:p>
            <a:pPr eaLnBrk="1" hangingPunct="1"/>
            <a:r>
              <a:rPr lang="en-US" sz="3800" b="1" smtClean="0">
                <a:solidFill>
                  <a:schemeClr val="accent2"/>
                </a:solidFill>
                <a:latin typeface="Garamond" pitchFamily="18" charset="0"/>
              </a:rPr>
              <a:t>2011 ACCF/AHA/SCAI Guideline for Percutaneous Coronary Intervention</a:t>
            </a:r>
          </a:p>
        </p:txBody>
      </p:sp>
      <p:sp>
        <p:nvSpPr>
          <p:cNvPr id="2051" name="Text Box 3"/>
          <p:cNvSpPr txBox="1">
            <a:spLocks noChangeArrowheads="1"/>
          </p:cNvSpPr>
          <p:nvPr/>
        </p:nvSpPr>
        <p:spPr bwMode="auto">
          <a:xfrm>
            <a:off x="609600" y="4006850"/>
            <a:ext cx="8001000" cy="2446338"/>
          </a:xfrm>
          <a:prstGeom prst="rect">
            <a:avLst/>
          </a:prstGeom>
          <a:noFill/>
          <a:ln w="9525">
            <a:noFill/>
            <a:miter lim="800000"/>
            <a:headEnd/>
            <a:tailEnd/>
          </a:ln>
        </p:spPr>
        <p:txBody>
          <a:bodyPr>
            <a:spAutoFit/>
          </a:bodyPr>
          <a:lstStyle/>
          <a:p>
            <a:r>
              <a:rPr lang="en-US">
                <a:latin typeface="Calibri" pitchFamily="34" charset="0"/>
              </a:rPr>
              <a:t>A Report of the American College of Cardiology Foundation/American Heart Association Task Force on Practice Guidelines and the Society for Cardiovascular Angiography and Interventions</a:t>
            </a:r>
          </a:p>
          <a:p>
            <a:endParaRPr lang="en-US">
              <a:latin typeface="Calibri" pitchFamily="34" charset="0"/>
            </a:endParaRPr>
          </a:p>
          <a:p>
            <a:endParaRPr lang="en-US">
              <a:latin typeface="Calibri" pitchFamily="34" charset="0"/>
            </a:endParaRPr>
          </a:p>
          <a:p>
            <a:r>
              <a:rPr lang="en-US" sz="900"/>
              <a:t>© American College of Cardiology Foundation and American Heart Association, Inc.</a:t>
            </a:r>
          </a:p>
          <a:p>
            <a:endParaRPr lang="en-US">
              <a:latin typeface="Calibri" pitchFamily="34" charset="0"/>
            </a:endParaRPr>
          </a:p>
          <a:p>
            <a:endParaRPr lang="en-US">
              <a:solidFill>
                <a:schemeClr val="accent2"/>
              </a:solidFill>
              <a:latin typeface="Calibri" pitchFamily="34" charset="0"/>
            </a:endParaRPr>
          </a:p>
          <a:p>
            <a:endParaRPr lang="en-US">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4294967295"/>
          </p:nvPr>
        </p:nvSpPr>
        <p:spPr>
          <a:xfrm>
            <a:off x="1524000" y="2057400"/>
            <a:ext cx="7234238" cy="3962400"/>
          </a:xfrm>
        </p:spPr>
        <p:txBody>
          <a:bodyPr/>
          <a:lstStyle/>
          <a:p>
            <a:pPr eaLnBrk="1" hangingPunct="1">
              <a:lnSpc>
                <a:spcPct val="80000"/>
              </a:lnSpc>
              <a:buFontTx/>
              <a:buNone/>
            </a:pPr>
            <a:r>
              <a:rPr lang="en-US" sz="2000" b="1" smtClean="0"/>
              <a:t>	</a:t>
            </a:r>
            <a:r>
              <a:rPr lang="en-US" sz="2000" smtClean="0"/>
              <a:t>PCI to improve survival may be reasonable as an alternative to CABG in selected stable patients with significant (≥50% diameter stenosis) unprotected left main CAD with: 1) anatomic conditions associated with a low to intermediate risk of PCI procedural complications and an intermediate to high likelihood of good long-term outcome (e.g., low-intermediate SYNTAX score of &lt;33, bifurcation left main CAD); </a:t>
            </a:r>
            <a:r>
              <a:rPr lang="en-US" sz="2000" u="sng" smtClean="0"/>
              <a:t>and</a:t>
            </a:r>
            <a:r>
              <a:rPr lang="en-US" sz="2000" smtClean="0"/>
              <a:t> 2) clinical characteristics that predict an increased risk of adverse surgical outcomes (e.g., moderate-severe chronic obstructive pulmonary disease, disability from previous stroke, or previous cardiac surgery; STS-predicted risk of operative mortality &gt;2%).</a:t>
            </a:r>
          </a:p>
        </p:txBody>
      </p:sp>
      <p:sp>
        <p:nvSpPr>
          <p:cNvPr id="13315" name="Rectangle 13"/>
          <p:cNvSpPr>
            <a:spLocks noGrp="1" noChangeArrowheads="1"/>
          </p:cNvSpPr>
          <p:nvPr>
            <p:ph type="title" idx="4294967295"/>
          </p:nvPr>
        </p:nvSpPr>
        <p:spPr/>
        <p:txBody>
          <a:bodyPr/>
          <a:lstStyle/>
          <a:p>
            <a:pPr eaLnBrk="1" hangingPunct="1"/>
            <a:r>
              <a:rPr lang="en-US" sz="3200" b="1" smtClean="0">
                <a:solidFill>
                  <a:schemeClr val="accent2"/>
                </a:solidFill>
                <a:latin typeface="Garamond" pitchFamily="18" charset="0"/>
                <a:ea typeface="Arial Unicode MS" pitchFamily="34" charset="-128"/>
                <a:cs typeface="Arial Unicode MS" pitchFamily="34" charset="-128"/>
              </a:rPr>
              <a:t>Revascularization to Improve Survival: Left Main CAD Revascularization (cont.)</a:t>
            </a:r>
            <a:endParaRPr lang="en-US" sz="3200" b="1" smtClean="0">
              <a:solidFill>
                <a:schemeClr val="accent2"/>
              </a:solidFill>
              <a:latin typeface="Garamond" pitchFamily="18" charset="0"/>
            </a:endParaRPr>
          </a:p>
        </p:txBody>
      </p:sp>
      <p:sp>
        <p:nvSpPr>
          <p:cNvPr id="13316" name="WordArt 622"/>
          <p:cNvSpPr>
            <a:spLocks noChangeArrowheads="1" noChangeShapeType="1" noTextEdit="1"/>
          </p:cNvSpPr>
          <p:nvPr/>
        </p:nvSpPr>
        <p:spPr bwMode="auto">
          <a:xfrm>
            <a:off x="990600" y="2514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7"/>
          <p:cNvGrpSpPr>
            <a:grpSpLocks/>
          </p:cNvGrpSpPr>
          <p:nvPr/>
        </p:nvGrpSpPr>
        <p:grpSpPr bwMode="auto">
          <a:xfrm>
            <a:off x="382588" y="2043113"/>
            <a:ext cx="1216025" cy="942975"/>
            <a:chOff x="3810000" y="3810000"/>
            <a:chExt cx="1216025" cy="942975"/>
          </a:xfrm>
        </p:grpSpPr>
        <p:grpSp>
          <p:nvGrpSpPr>
            <p:cNvPr id="3" name="Group 95"/>
            <p:cNvGrpSpPr>
              <a:grpSpLocks/>
            </p:cNvGrpSpPr>
            <p:nvPr/>
          </p:nvGrpSpPr>
          <p:grpSpPr bwMode="auto">
            <a:xfrm>
              <a:off x="3810000" y="3810000"/>
              <a:ext cx="1216025" cy="942975"/>
              <a:chOff x="3986" y="942"/>
              <a:chExt cx="766" cy="594"/>
            </a:xfrm>
          </p:grpSpPr>
          <p:sp>
            <p:nvSpPr>
              <p:cNvPr id="13320"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321"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322"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323"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3324"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3325"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3326"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3327"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3319" name="WordArt 622"/>
            <p:cNvSpPr>
              <a:spLocks noChangeArrowheads="1" noChangeShapeType="1" noTextEdit="1"/>
            </p:cNvSpPr>
            <p:nvPr/>
          </p:nvSpPr>
          <p:spPr bwMode="auto">
            <a:xfrm>
              <a:off x="4495800" y="4191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idx="4294967295"/>
          </p:nvPr>
        </p:nvSpPr>
        <p:spPr>
          <a:xfrm>
            <a:off x="1524000" y="2057400"/>
            <a:ext cx="7234238" cy="3962400"/>
          </a:xfrm>
        </p:spPr>
        <p:txBody>
          <a:bodyPr/>
          <a:lstStyle/>
          <a:p>
            <a:pPr eaLnBrk="1" hangingPunct="1">
              <a:spcBef>
                <a:spcPct val="0"/>
              </a:spcBef>
              <a:buFontTx/>
              <a:buNone/>
            </a:pPr>
            <a:r>
              <a:rPr lang="en-US" b="1" smtClean="0"/>
              <a:t>	</a:t>
            </a:r>
            <a:r>
              <a:rPr lang="en-US" sz="2400" smtClean="0"/>
              <a:t>PCI to improve survival </a:t>
            </a:r>
            <a:r>
              <a:rPr lang="en-US" sz="2400" smtClean="0">
                <a:solidFill>
                  <a:srgbClr val="FF0000"/>
                </a:solidFill>
              </a:rPr>
              <a:t>should not be performed </a:t>
            </a:r>
            <a:r>
              <a:rPr lang="en-US" sz="2400" smtClean="0"/>
              <a:t>in stable patients with significant (≥50% diameter stenosis) unprotected left main CAD who have unfavorable anatomy for PCI and who are good candidates for CABG.</a:t>
            </a:r>
          </a:p>
          <a:p>
            <a:pPr eaLnBrk="1" hangingPunct="1">
              <a:buFontTx/>
              <a:buNone/>
            </a:pPr>
            <a:r>
              <a:rPr lang="en-US" sz="2400" smtClean="0"/>
              <a:t>	</a:t>
            </a:r>
          </a:p>
        </p:txBody>
      </p:sp>
      <p:sp>
        <p:nvSpPr>
          <p:cNvPr id="14339" name="Rectangle 13"/>
          <p:cNvSpPr>
            <a:spLocks noGrp="1" noChangeArrowheads="1"/>
          </p:cNvSpPr>
          <p:nvPr>
            <p:ph type="title" idx="4294967295"/>
          </p:nvPr>
        </p:nvSpPr>
        <p:spPr/>
        <p:txBody>
          <a:bodyPr/>
          <a:lstStyle/>
          <a:p>
            <a:pPr eaLnBrk="1" hangingPunct="1"/>
            <a:r>
              <a:rPr lang="en-US" sz="3200" b="1" smtClean="0">
                <a:solidFill>
                  <a:schemeClr val="accent2"/>
                </a:solidFill>
                <a:latin typeface="Garamond" pitchFamily="18" charset="0"/>
                <a:ea typeface="Arial Unicode MS" pitchFamily="34" charset="-128"/>
                <a:cs typeface="Arial Unicode MS" pitchFamily="34" charset="-128"/>
              </a:rPr>
              <a:t>Revascularization to Improve Survival: Left Main CAD Revascularization (cont.)</a:t>
            </a:r>
            <a:endParaRPr lang="en-US" sz="3200" b="1" smtClean="0">
              <a:solidFill>
                <a:schemeClr val="accent2"/>
              </a:solidFill>
              <a:latin typeface="Garamond" pitchFamily="18" charset="0"/>
            </a:endParaRPr>
          </a:p>
        </p:txBody>
      </p:sp>
      <p:grpSp>
        <p:nvGrpSpPr>
          <p:cNvPr id="2" name="Group 6"/>
          <p:cNvGrpSpPr>
            <a:grpSpLocks/>
          </p:cNvGrpSpPr>
          <p:nvPr/>
        </p:nvGrpSpPr>
        <p:grpSpPr bwMode="auto">
          <a:xfrm>
            <a:off x="228600" y="2195513"/>
            <a:ext cx="1216025" cy="942975"/>
            <a:chOff x="3810000" y="4953000"/>
            <a:chExt cx="1216025" cy="942975"/>
          </a:xfrm>
        </p:grpSpPr>
        <p:grpSp>
          <p:nvGrpSpPr>
            <p:cNvPr id="3" name="Group 95"/>
            <p:cNvGrpSpPr>
              <a:grpSpLocks/>
            </p:cNvGrpSpPr>
            <p:nvPr/>
          </p:nvGrpSpPr>
          <p:grpSpPr bwMode="auto">
            <a:xfrm>
              <a:off x="3810000" y="4953000"/>
              <a:ext cx="1216025" cy="942975"/>
              <a:chOff x="3986" y="942"/>
              <a:chExt cx="766" cy="594"/>
            </a:xfrm>
          </p:grpSpPr>
          <p:sp>
            <p:nvSpPr>
              <p:cNvPr id="14344"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4345"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4346"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4347"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4348"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4349"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4350"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4351"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4343" name="WordArt 622"/>
            <p:cNvSpPr>
              <a:spLocks noChangeArrowheads="1" noChangeShapeType="1" noTextEdit="1"/>
            </p:cNvSpPr>
            <p:nvPr/>
          </p:nvSpPr>
          <p:spPr bwMode="auto">
            <a:xfrm>
              <a:off x="4800600" y="5334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sp>
        <p:nvSpPr>
          <p:cNvPr id="14341" name="TextBox 1"/>
          <p:cNvSpPr txBox="1">
            <a:spLocks noChangeArrowheads="1"/>
          </p:cNvSpPr>
          <p:nvPr/>
        </p:nvSpPr>
        <p:spPr bwMode="auto">
          <a:xfrm>
            <a:off x="388938" y="3168650"/>
            <a:ext cx="898525" cy="368300"/>
          </a:xfrm>
          <a:prstGeom prst="rect">
            <a:avLst/>
          </a:prstGeom>
          <a:noFill/>
          <a:ln w="9525">
            <a:noFill/>
            <a:miter lim="800000"/>
            <a:headEnd/>
            <a:tailEnd/>
          </a:ln>
        </p:spPr>
        <p:txBody>
          <a:bodyPr>
            <a:spAutoFit/>
          </a:bodyPr>
          <a:lstStyle/>
          <a:p>
            <a:r>
              <a:rPr lang="en-US"/>
              <a:t>Harm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4294967295"/>
          </p:nvPr>
        </p:nvSpPr>
        <p:spPr>
          <a:xfrm>
            <a:off x="1524000" y="2057400"/>
            <a:ext cx="7234238" cy="3962400"/>
          </a:xfrm>
        </p:spPr>
        <p:txBody>
          <a:bodyPr/>
          <a:lstStyle/>
          <a:p>
            <a:pPr eaLnBrk="1" hangingPunct="1">
              <a:buFontTx/>
              <a:buNone/>
            </a:pPr>
            <a:r>
              <a:rPr lang="en-US" smtClean="0"/>
              <a:t>	</a:t>
            </a:r>
            <a:r>
              <a:rPr lang="en-US" sz="2400" smtClean="0"/>
              <a:t>CABG to improve survival is beneficial in patients with significant (≥70% diameter) stenoses in 3 major coronary arteries (with or without involvement of the proximal LAD artery) or in the proximal LAD plus 1 other major coronary artery.	</a:t>
            </a:r>
          </a:p>
        </p:txBody>
      </p:sp>
      <p:sp>
        <p:nvSpPr>
          <p:cNvPr id="15363" name="Rectangle 13"/>
          <p:cNvSpPr>
            <a:spLocks noGrp="1" noChangeArrowheads="1"/>
          </p:cNvSpPr>
          <p:nvPr>
            <p:ph type="title" idx="4294967295"/>
          </p:nvPr>
        </p:nvSpPr>
        <p:spPr/>
        <p:txBody>
          <a:bodyPr/>
          <a:lstStyle/>
          <a:p>
            <a:pPr eaLnBrk="1" hangingPunct="1"/>
            <a:r>
              <a:rPr lang="en-US" sz="3200" b="1" smtClean="0">
                <a:solidFill>
                  <a:schemeClr val="accent2"/>
                </a:solidFill>
                <a:latin typeface="Garamond" pitchFamily="18" charset="0"/>
                <a:ea typeface="Arial Unicode MS" pitchFamily="34" charset="-128"/>
                <a:cs typeface="Arial Unicode MS" pitchFamily="34" charset="-128"/>
              </a:rPr>
              <a:t>Revascularization to Improve Survival: Non-Left Main CAD Revascularization </a:t>
            </a:r>
            <a:endParaRPr lang="en-US" sz="3200" b="1" smtClean="0">
              <a:solidFill>
                <a:schemeClr val="accent2"/>
              </a:solidFill>
              <a:latin typeface="Garamond" pitchFamily="18" charset="0"/>
            </a:endParaRPr>
          </a:p>
        </p:txBody>
      </p:sp>
      <p:sp>
        <p:nvSpPr>
          <p:cNvPr id="15364" name="WordArt 622"/>
          <p:cNvSpPr>
            <a:spLocks noChangeArrowheads="1" noChangeShapeType="1" noTextEdit="1"/>
          </p:cNvSpPr>
          <p:nvPr/>
        </p:nvSpPr>
        <p:spPr bwMode="auto">
          <a:xfrm>
            <a:off x="457200" y="25908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3"/>
          <p:cNvGrpSpPr>
            <a:grpSpLocks/>
          </p:cNvGrpSpPr>
          <p:nvPr/>
        </p:nvGrpSpPr>
        <p:grpSpPr bwMode="auto">
          <a:xfrm>
            <a:off x="304800" y="2176463"/>
            <a:ext cx="1216025" cy="942975"/>
            <a:chOff x="3810000" y="1524000"/>
            <a:chExt cx="1216025" cy="942975"/>
          </a:xfrm>
        </p:grpSpPr>
        <p:grpSp>
          <p:nvGrpSpPr>
            <p:cNvPr id="3" name="Group 95"/>
            <p:cNvGrpSpPr>
              <a:grpSpLocks/>
            </p:cNvGrpSpPr>
            <p:nvPr/>
          </p:nvGrpSpPr>
          <p:grpSpPr bwMode="auto">
            <a:xfrm>
              <a:off x="3810000" y="1524000"/>
              <a:ext cx="1216025" cy="942975"/>
              <a:chOff x="3986" y="942"/>
              <a:chExt cx="766" cy="594"/>
            </a:xfrm>
          </p:grpSpPr>
          <p:sp>
            <p:nvSpPr>
              <p:cNvPr id="15368"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5369"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5370"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5371"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5372"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5373"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5374"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5375"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5367" name="WordArt 622"/>
            <p:cNvSpPr>
              <a:spLocks noChangeArrowheads="1" noChangeShapeType="1" noTextEdit="1"/>
            </p:cNvSpPr>
            <p:nvPr/>
          </p:nvSpPr>
          <p:spPr bwMode="auto">
            <a:xfrm>
              <a:off x="3886200" y="1905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4294967295"/>
          </p:nvPr>
        </p:nvSpPr>
        <p:spPr>
          <a:xfrm>
            <a:off x="1524000" y="2057400"/>
            <a:ext cx="7234238" cy="3962400"/>
          </a:xfrm>
        </p:spPr>
        <p:txBody>
          <a:bodyPr/>
          <a:lstStyle/>
          <a:p>
            <a:pPr eaLnBrk="1" hangingPunct="1">
              <a:lnSpc>
                <a:spcPct val="90000"/>
              </a:lnSpc>
              <a:buFontTx/>
              <a:buNone/>
            </a:pPr>
            <a:r>
              <a:rPr lang="en-US" b="1" smtClean="0"/>
              <a:t>	</a:t>
            </a:r>
            <a:r>
              <a:rPr lang="en-US" sz="2800" smtClean="0"/>
              <a:t>CABG or PCI to improve survival is beneficial in survivors of sudden cardiac death with presumed ischemia-mediated ventricular tachycardia caused by a significant (≥70% diameter) stenosis in a major coronary artery. </a:t>
            </a:r>
          </a:p>
        </p:txBody>
      </p:sp>
      <p:sp>
        <p:nvSpPr>
          <p:cNvPr id="16387" name="Rectangle 13"/>
          <p:cNvSpPr>
            <a:spLocks noGrp="1" noChangeArrowheads="1"/>
          </p:cNvSpPr>
          <p:nvPr>
            <p:ph type="title" idx="4294967295"/>
          </p:nvPr>
        </p:nvSpPr>
        <p:spPr/>
        <p:txBody>
          <a:bodyPr/>
          <a:lstStyle/>
          <a:p>
            <a:pPr eaLnBrk="1" hangingPunct="1"/>
            <a:r>
              <a:rPr lang="en-US" sz="3200" b="1" smtClean="0">
                <a:solidFill>
                  <a:schemeClr val="accent2"/>
                </a:solidFill>
                <a:latin typeface="Garamond" pitchFamily="18" charset="0"/>
                <a:ea typeface="Arial Unicode MS" pitchFamily="34" charset="-128"/>
                <a:cs typeface="Arial Unicode MS" pitchFamily="34" charset="-128"/>
              </a:rPr>
              <a:t>Revascularization to Improve Survival: Non-Left Main CAD Revascularization (cont.)</a:t>
            </a:r>
            <a:endParaRPr lang="en-US" sz="3200" b="1" smtClean="0">
              <a:solidFill>
                <a:schemeClr val="accent2"/>
              </a:solidFill>
              <a:latin typeface="Garamond" pitchFamily="18" charset="0"/>
            </a:endParaRPr>
          </a:p>
        </p:txBody>
      </p:sp>
      <p:sp>
        <p:nvSpPr>
          <p:cNvPr id="16388" name="WordArt 622"/>
          <p:cNvSpPr>
            <a:spLocks noChangeArrowheads="1" noChangeShapeType="1" noTextEdit="1"/>
          </p:cNvSpPr>
          <p:nvPr/>
        </p:nvSpPr>
        <p:spPr bwMode="auto">
          <a:xfrm>
            <a:off x="304800" y="28194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6389" name="Text Box 24"/>
          <p:cNvSpPr txBox="1">
            <a:spLocks noChangeArrowheads="1"/>
          </p:cNvSpPr>
          <p:nvPr/>
        </p:nvSpPr>
        <p:spPr bwMode="auto">
          <a:xfrm>
            <a:off x="304800" y="2057400"/>
            <a:ext cx="1219200" cy="366713"/>
          </a:xfrm>
          <a:prstGeom prst="rect">
            <a:avLst/>
          </a:prstGeom>
          <a:noFill/>
          <a:ln w="9525">
            <a:noFill/>
            <a:miter lim="800000"/>
            <a:headEnd/>
            <a:tailEnd/>
          </a:ln>
        </p:spPr>
        <p:txBody>
          <a:bodyPr>
            <a:spAutoFit/>
          </a:bodyPr>
          <a:lstStyle/>
          <a:p>
            <a:pPr>
              <a:spcBef>
                <a:spcPct val="50000"/>
              </a:spcBef>
            </a:pPr>
            <a:r>
              <a:rPr lang="en-US" b="1"/>
              <a:t>  CABG</a:t>
            </a:r>
          </a:p>
        </p:txBody>
      </p:sp>
      <p:sp>
        <p:nvSpPr>
          <p:cNvPr id="16390" name="Text Box 25"/>
          <p:cNvSpPr txBox="1">
            <a:spLocks noChangeArrowheads="1"/>
          </p:cNvSpPr>
          <p:nvPr/>
        </p:nvSpPr>
        <p:spPr bwMode="auto">
          <a:xfrm>
            <a:off x="457200" y="3352800"/>
            <a:ext cx="762000" cy="646113"/>
          </a:xfrm>
          <a:prstGeom prst="rect">
            <a:avLst/>
          </a:prstGeom>
          <a:noFill/>
          <a:ln w="9525">
            <a:noFill/>
            <a:miter lim="800000"/>
            <a:headEnd/>
            <a:tailEnd/>
          </a:ln>
        </p:spPr>
        <p:txBody>
          <a:bodyPr>
            <a:spAutoFit/>
          </a:bodyPr>
          <a:lstStyle/>
          <a:p>
            <a:endParaRPr lang="en-US" b="1"/>
          </a:p>
          <a:p>
            <a:r>
              <a:rPr lang="en-US" b="1"/>
              <a:t>PCI</a:t>
            </a:r>
          </a:p>
        </p:txBody>
      </p:sp>
      <p:grpSp>
        <p:nvGrpSpPr>
          <p:cNvPr id="2" name="Group 3"/>
          <p:cNvGrpSpPr>
            <a:grpSpLocks/>
          </p:cNvGrpSpPr>
          <p:nvPr/>
        </p:nvGrpSpPr>
        <p:grpSpPr bwMode="auto">
          <a:xfrm>
            <a:off x="228600" y="2444750"/>
            <a:ext cx="1216025" cy="942975"/>
            <a:chOff x="3810000" y="1524000"/>
            <a:chExt cx="1216025" cy="942975"/>
          </a:xfrm>
        </p:grpSpPr>
        <p:grpSp>
          <p:nvGrpSpPr>
            <p:cNvPr id="3" name="Group 95"/>
            <p:cNvGrpSpPr>
              <a:grpSpLocks/>
            </p:cNvGrpSpPr>
            <p:nvPr/>
          </p:nvGrpSpPr>
          <p:grpSpPr bwMode="auto">
            <a:xfrm>
              <a:off x="3810000" y="1524000"/>
              <a:ext cx="1216025" cy="942975"/>
              <a:chOff x="3986" y="942"/>
              <a:chExt cx="766" cy="594"/>
            </a:xfrm>
          </p:grpSpPr>
          <p:sp>
            <p:nvSpPr>
              <p:cNvPr id="16405"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6406"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6407"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6408"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6409"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6410"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6411"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6412"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6404" name="WordArt 622"/>
            <p:cNvSpPr>
              <a:spLocks noChangeArrowheads="1" noChangeShapeType="1" noTextEdit="1"/>
            </p:cNvSpPr>
            <p:nvPr/>
          </p:nvSpPr>
          <p:spPr bwMode="auto">
            <a:xfrm>
              <a:off x="3886200" y="1905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grpSp>
        <p:nvGrpSpPr>
          <p:cNvPr id="4" name="Group 3"/>
          <p:cNvGrpSpPr>
            <a:grpSpLocks/>
          </p:cNvGrpSpPr>
          <p:nvPr/>
        </p:nvGrpSpPr>
        <p:grpSpPr bwMode="auto">
          <a:xfrm>
            <a:off x="228600" y="3962400"/>
            <a:ext cx="1216025" cy="942975"/>
            <a:chOff x="3810000" y="1524000"/>
            <a:chExt cx="1216025" cy="942975"/>
          </a:xfrm>
        </p:grpSpPr>
        <p:grpSp>
          <p:nvGrpSpPr>
            <p:cNvPr id="5" name="Group 95"/>
            <p:cNvGrpSpPr>
              <a:grpSpLocks/>
            </p:cNvGrpSpPr>
            <p:nvPr/>
          </p:nvGrpSpPr>
          <p:grpSpPr bwMode="auto">
            <a:xfrm>
              <a:off x="3810000" y="1524000"/>
              <a:ext cx="1216025" cy="942975"/>
              <a:chOff x="3986" y="942"/>
              <a:chExt cx="766" cy="594"/>
            </a:xfrm>
          </p:grpSpPr>
          <p:sp>
            <p:nvSpPr>
              <p:cNvPr id="16395"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6396"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6397"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6398"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6399"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6400"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6401"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6402"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6394" name="WordArt 622"/>
            <p:cNvSpPr>
              <a:spLocks noChangeArrowheads="1" noChangeShapeType="1" noTextEdit="1"/>
            </p:cNvSpPr>
            <p:nvPr/>
          </p:nvSpPr>
          <p:spPr bwMode="auto">
            <a:xfrm>
              <a:off x="3886200" y="1905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C</a:t>
              </a:r>
              <a:endParaRPr lang="ar-EG" sz="3600" kern="10">
                <a:ln w="9525">
                  <a:solidFill>
                    <a:srgbClr val="000000"/>
                  </a:solidFill>
                  <a:round/>
                  <a:headEnd/>
                  <a:tailEnd/>
                </a:ln>
                <a:solidFill>
                  <a:srgbClr val="FFFFFF"/>
                </a:solidFill>
                <a:latin typeface="Arial Black"/>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4294967295"/>
          </p:nvPr>
        </p:nvSpPr>
        <p:spPr>
          <a:xfrm>
            <a:off x="1524000" y="2057400"/>
            <a:ext cx="7234238" cy="3962400"/>
          </a:xfrm>
        </p:spPr>
        <p:txBody>
          <a:bodyPr/>
          <a:lstStyle/>
          <a:p>
            <a:pPr marL="381000" indent="-381000" eaLnBrk="1" hangingPunct="1">
              <a:lnSpc>
                <a:spcPct val="80000"/>
              </a:lnSpc>
              <a:buFontTx/>
              <a:buNone/>
            </a:pPr>
            <a:r>
              <a:rPr lang="en-US" sz="2000" b="1" smtClean="0"/>
              <a:t>	</a:t>
            </a:r>
          </a:p>
          <a:p>
            <a:pPr marL="381000" indent="-381000" eaLnBrk="1" hangingPunct="1">
              <a:lnSpc>
                <a:spcPct val="80000"/>
              </a:lnSpc>
              <a:buFontTx/>
              <a:buNone/>
            </a:pPr>
            <a:r>
              <a:rPr lang="en-US" sz="2000" b="1" smtClean="0"/>
              <a:t>	</a:t>
            </a:r>
            <a:r>
              <a:rPr lang="en-US" sz="2000" smtClean="0"/>
              <a:t>CABG to improve survival is reasonable in patients with significant (≥70% diameter) stenoses in 2 major coronary arteries with severe or extensive myocardial ischemia (e.g., high-risk criteria on stress testing, abnormal intracoronary hemodynamic evaluation, or &gt;20% perfusion defect by myocardial perfusion stress imaging) or target vessels supplying a large area of viable myocardium.</a:t>
            </a:r>
            <a:endParaRPr lang="en-US" sz="2000" i="1" smtClean="0"/>
          </a:p>
          <a:p>
            <a:pPr marL="381000" indent="-381000" eaLnBrk="1" hangingPunct="1">
              <a:lnSpc>
                <a:spcPct val="80000"/>
              </a:lnSpc>
              <a:buFontTx/>
              <a:buNone/>
            </a:pPr>
            <a:endParaRPr lang="en-US" sz="2000" smtClean="0"/>
          </a:p>
          <a:p>
            <a:pPr marL="381000" indent="-381000" eaLnBrk="1" hangingPunct="1">
              <a:lnSpc>
                <a:spcPct val="80000"/>
              </a:lnSpc>
              <a:buFontTx/>
              <a:buNone/>
            </a:pPr>
            <a:r>
              <a:rPr lang="en-US" sz="2000" smtClean="0"/>
              <a:t>	CABG to improve survival is reasonable in patients with mild-moderate left ventricular systolic dysfunction (ejection fraction 35% to 50%) and significant (≥70% diameter stenosis) multivessel CAD or proximal LAD coronary artery stenosis, when viable myocardium is present in the region of intended revascularization.</a:t>
            </a:r>
            <a:endParaRPr lang="en-US" sz="2000" i="1" smtClean="0"/>
          </a:p>
        </p:txBody>
      </p:sp>
      <p:sp>
        <p:nvSpPr>
          <p:cNvPr id="17411" name="Rectangle 13"/>
          <p:cNvSpPr>
            <a:spLocks noGrp="1" noChangeArrowheads="1"/>
          </p:cNvSpPr>
          <p:nvPr>
            <p:ph type="title" idx="4294967295"/>
          </p:nvPr>
        </p:nvSpPr>
        <p:spPr/>
        <p:txBody>
          <a:bodyPr/>
          <a:lstStyle/>
          <a:p>
            <a:pPr eaLnBrk="1" hangingPunct="1"/>
            <a:r>
              <a:rPr lang="en-US" sz="3200" b="1" smtClean="0">
                <a:solidFill>
                  <a:schemeClr val="accent2"/>
                </a:solidFill>
                <a:latin typeface="Garamond" pitchFamily="18" charset="0"/>
                <a:ea typeface="Arial Unicode MS" pitchFamily="34" charset="-128"/>
                <a:cs typeface="Arial Unicode MS" pitchFamily="34" charset="-128"/>
              </a:rPr>
              <a:t>Revascularization to Improve Survival: Non-Left Main CAD Revascularization (cont.)</a:t>
            </a:r>
            <a:endParaRPr lang="en-US" sz="3200" b="1" smtClean="0">
              <a:solidFill>
                <a:schemeClr val="accent2"/>
              </a:solidFill>
              <a:latin typeface="Garamond" pitchFamily="18" charset="0"/>
            </a:endParaRPr>
          </a:p>
        </p:txBody>
      </p:sp>
      <p:sp>
        <p:nvSpPr>
          <p:cNvPr id="17412" name="WordArt 622"/>
          <p:cNvSpPr>
            <a:spLocks noChangeArrowheads="1" noChangeShapeType="1" noTextEdit="1"/>
          </p:cNvSpPr>
          <p:nvPr/>
        </p:nvSpPr>
        <p:spPr bwMode="auto">
          <a:xfrm>
            <a:off x="685800" y="27432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7413" name="WordArt 622"/>
          <p:cNvSpPr>
            <a:spLocks noChangeArrowheads="1" noChangeShapeType="1" noTextEdit="1"/>
          </p:cNvSpPr>
          <p:nvPr/>
        </p:nvSpPr>
        <p:spPr bwMode="auto">
          <a:xfrm>
            <a:off x="762000" y="45720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8"/>
          <p:cNvGrpSpPr>
            <a:grpSpLocks/>
          </p:cNvGrpSpPr>
          <p:nvPr/>
        </p:nvGrpSpPr>
        <p:grpSpPr bwMode="auto">
          <a:xfrm>
            <a:off x="188913" y="4489450"/>
            <a:ext cx="1216025" cy="942975"/>
            <a:chOff x="3810000" y="2667000"/>
            <a:chExt cx="1216025" cy="942975"/>
          </a:xfrm>
        </p:grpSpPr>
        <p:grpSp>
          <p:nvGrpSpPr>
            <p:cNvPr id="3" name="Group 95"/>
            <p:cNvGrpSpPr>
              <a:grpSpLocks/>
            </p:cNvGrpSpPr>
            <p:nvPr/>
          </p:nvGrpSpPr>
          <p:grpSpPr bwMode="auto">
            <a:xfrm>
              <a:off x="3810000" y="2667000"/>
              <a:ext cx="1216025" cy="942975"/>
              <a:chOff x="3986" y="942"/>
              <a:chExt cx="766" cy="594"/>
            </a:xfrm>
          </p:grpSpPr>
          <p:sp>
            <p:nvSpPr>
              <p:cNvPr id="17428"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7429"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7430"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7431"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7432"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7433"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7434"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7435"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7427" name="WordArt 622"/>
            <p:cNvSpPr>
              <a:spLocks noChangeArrowheads="1" noChangeShapeType="1" noTextEdit="1"/>
            </p:cNvSpPr>
            <p:nvPr/>
          </p:nvSpPr>
          <p:spPr bwMode="auto">
            <a:xfrm>
              <a:off x="4191000" y="3048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grpSp>
        <p:nvGrpSpPr>
          <p:cNvPr id="4" name="Group 8"/>
          <p:cNvGrpSpPr>
            <a:grpSpLocks/>
          </p:cNvGrpSpPr>
          <p:nvPr/>
        </p:nvGrpSpPr>
        <p:grpSpPr bwMode="auto">
          <a:xfrm>
            <a:off x="238125" y="2420938"/>
            <a:ext cx="1216025" cy="942975"/>
            <a:chOff x="3810000" y="2667000"/>
            <a:chExt cx="1216025" cy="942975"/>
          </a:xfrm>
        </p:grpSpPr>
        <p:grpSp>
          <p:nvGrpSpPr>
            <p:cNvPr id="5" name="Group 95"/>
            <p:cNvGrpSpPr>
              <a:grpSpLocks/>
            </p:cNvGrpSpPr>
            <p:nvPr/>
          </p:nvGrpSpPr>
          <p:grpSpPr bwMode="auto">
            <a:xfrm>
              <a:off x="3810000" y="2667000"/>
              <a:ext cx="1216025" cy="942975"/>
              <a:chOff x="3986" y="942"/>
              <a:chExt cx="766" cy="594"/>
            </a:xfrm>
          </p:grpSpPr>
          <p:sp>
            <p:nvSpPr>
              <p:cNvPr id="17418"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7419"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7420"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7421"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7422"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7423"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7424"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7425"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7417" name="WordArt 622"/>
            <p:cNvSpPr>
              <a:spLocks noChangeArrowheads="1" noChangeShapeType="1" noTextEdit="1"/>
            </p:cNvSpPr>
            <p:nvPr/>
          </p:nvSpPr>
          <p:spPr bwMode="auto">
            <a:xfrm>
              <a:off x="4191000" y="3048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4294967295"/>
          </p:nvPr>
        </p:nvSpPr>
        <p:spPr>
          <a:xfrm>
            <a:off x="1524000" y="2057400"/>
            <a:ext cx="7234238" cy="3962400"/>
          </a:xfrm>
        </p:spPr>
        <p:txBody>
          <a:bodyPr/>
          <a:lstStyle/>
          <a:p>
            <a:pPr eaLnBrk="1" hangingPunct="1">
              <a:lnSpc>
                <a:spcPct val="80000"/>
              </a:lnSpc>
              <a:buFontTx/>
              <a:buNone/>
            </a:pPr>
            <a:r>
              <a:rPr lang="en-US" sz="2800" b="1" smtClean="0"/>
              <a:t>	</a:t>
            </a:r>
            <a:r>
              <a:rPr lang="en-US" sz="2400" smtClean="0"/>
              <a:t>CABG with a LIMA graft to improve survival is reasonable in patients with a significant (≥70% diameter) stenosis in the proximal LAD artery and evidence of extensive ischemia.</a:t>
            </a:r>
          </a:p>
          <a:p>
            <a:pPr eaLnBrk="1" hangingPunct="1">
              <a:lnSpc>
                <a:spcPct val="80000"/>
              </a:lnSpc>
              <a:buFontTx/>
              <a:buNone/>
            </a:pPr>
            <a:endParaRPr lang="en-US" sz="2400" smtClean="0"/>
          </a:p>
          <a:p>
            <a:pPr eaLnBrk="1" hangingPunct="1">
              <a:lnSpc>
                <a:spcPct val="80000"/>
              </a:lnSpc>
              <a:buFontTx/>
              <a:buNone/>
            </a:pPr>
            <a:r>
              <a:rPr lang="en-US" sz="2800" smtClean="0"/>
              <a:t>	</a:t>
            </a:r>
            <a:r>
              <a:rPr lang="en-US" sz="2400" smtClean="0"/>
              <a:t>It is reasonable to choose CABG over PCI to improve survival in patients with complex 3-vessel CAD (e.g., SYNTAX score &gt;22) with or without involvement of the proximal LAD artery who are good candidates for CABG.</a:t>
            </a:r>
          </a:p>
        </p:txBody>
      </p:sp>
      <p:sp>
        <p:nvSpPr>
          <p:cNvPr id="18435" name="Rectangle 13"/>
          <p:cNvSpPr>
            <a:spLocks noGrp="1" noChangeArrowheads="1"/>
          </p:cNvSpPr>
          <p:nvPr>
            <p:ph type="title" idx="4294967295"/>
          </p:nvPr>
        </p:nvSpPr>
        <p:spPr/>
        <p:txBody>
          <a:bodyPr/>
          <a:lstStyle/>
          <a:p>
            <a:pPr eaLnBrk="1" hangingPunct="1"/>
            <a:r>
              <a:rPr lang="en-US" sz="3200" b="1" smtClean="0">
                <a:solidFill>
                  <a:schemeClr val="accent2"/>
                </a:solidFill>
                <a:latin typeface="Garamond" pitchFamily="18" charset="0"/>
                <a:ea typeface="Arial Unicode MS" pitchFamily="34" charset="-128"/>
                <a:cs typeface="Arial Unicode MS" pitchFamily="34" charset="-128"/>
              </a:rPr>
              <a:t>Revascularization to Improve Survival: Non-Left Main CAD Revascularization (cont.)</a:t>
            </a:r>
            <a:endParaRPr lang="en-US" sz="3200" b="1" smtClean="0">
              <a:solidFill>
                <a:schemeClr val="accent2"/>
              </a:solidFill>
              <a:latin typeface="Garamond" pitchFamily="18" charset="0"/>
            </a:endParaRPr>
          </a:p>
        </p:txBody>
      </p:sp>
      <p:sp>
        <p:nvSpPr>
          <p:cNvPr id="18436" name="WordArt 622"/>
          <p:cNvSpPr>
            <a:spLocks noChangeArrowheads="1" noChangeShapeType="1" noTextEdit="1"/>
          </p:cNvSpPr>
          <p:nvPr/>
        </p:nvSpPr>
        <p:spPr bwMode="auto">
          <a:xfrm>
            <a:off x="660400" y="2895600"/>
            <a:ext cx="1095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8437" name="Text Box 24"/>
          <p:cNvSpPr txBox="1">
            <a:spLocks noChangeArrowheads="1"/>
          </p:cNvSpPr>
          <p:nvPr/>
        </p:nvSpPr>
        <p:spPr bwMode="auto">
          <a:xfrm>
            <a:off x="0" y="2057400"/>
            <a:ext cx="1524000" cy="366713"/>
          </a:xfrm>
          <a:prstGeom prst="rect">
            <a:avLst/>
          </a:prstGeom>
          <a:noFill/>
          <a:ln w="9525">
            <a:noFill/>
            <a:miter lim="800000"/>
            <a:headEnd/>
            <a:tailEnd/>
          </a:ln>
        </p:spPr>
        <p:txBody>
          <a:bodyPr>
            <a:spAutoFit/>
          </a:bodyPr>
          <a:lstStyle/>
          <a:p>
            <a:pPr>
              <a:spcBef>
                <a:spcPct val="50000"/>
              </a:spcBef>
            </a:pPr>
            <a:r>
              <a:rPr lang="en-US" b="1"/>
              <a:t> </a:t>
            </a:r>
          </a:p>
        </p:txBody>
      </p:sp>
      <p:grpSp>
        <p:nvGrpSpPr>
          <p:cNvPr id="2" name="Group 8"/>
          <p:cNvGrpSpPr>
            <a:grpSpLocks/>
          </p:cNvGrpSpPr>
          <p:nvPr/>
        </p:nvGrpSpPr>
        <p:grpSpPr bwMode="auto">
          <a:xfrm>
            <a:off x="309563" y="4191000"/>
            <a:ext cx="1216025" cy="942975"/>
            <a:chOff x="3810000" y="2667000"/>
            <a:chExt cx="1216025" cy="942975"/>
          </a:xfrm>
        </p:grpSpPr>
        <p:grpSp>
          <p:nvGrpSpPr>
            <p:cNvPr id="3" name="Group 95"/>
            <p:cNvGrpSpPr>
              <a:grpSpLocks/>
            </p:cNvGrpSpPr>
            <p:nvPr/>
          </p:nvGrpSpPr>
          <p:grpSpPr bwMode="auto">
            <a:xfrm>
              <a:off x="3810000" y="2667000"/>
              <a:ext cx="1216025" cy="942975"/>
              <a:chOff x="3986" y="942"/>
              <a:chExt cx="766" cy="594"/>
            </a:xfrm>
          </p:grpSpPr>
          <p:sp>
            <p:nvSpPr>
              <p:cNvPr id="18452"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8453"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8454"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8455"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8456"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8457"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8458"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8459"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8451" name="WordArt 622"/>
            <p:cNvSpPr>
              <a:spLocks noChangeArrowheads="1" noChangeShapeType="1" noTextEdit="1"/>
            </p:cNvSpPr>
            <p:nvPr/>
          </p:nvSpPr>
          <p:spPr bwMode="auto">
            <a:xfrm>
              <a:off x="4191000" y="3048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grpSp>
        <p:nvGrpSpPr>
          <p:cNvPr id="4" name="Group 8"/>
          <p:cNvGrpSpPr>
            <a:grpSpLocks/>
          </p:cNvGrpSpPr>
          <p:nvPr/>
        </p:nvGrpSpPr>
        <p:grpSpPr bwMode="auto">
          <a:xfrm>
            <a:off x="307975" y="2147888"/>
            <a:ext cx="1216025" cy="942975"/>
            <a:chOff x="3810000" y="2667000"/>
            <a:chExt cx="1216025" cy="942975"/>
          </a:xfrm>
        </p:grpSpPr>
        <p:grpSp>
          <p:nvGrpSpPr>
            <p:cNvPr id="5" name="Group 95"/>
            <p:cNvGrpSpPr>
              <a:grpSpLocks/>
            </p:cNvGrpSpPr>
            <p:nvPr/>
          </p:nvGrpSpPr>
          <p:grpSpPr bwMode="auto">
            <a:xfrm>
              <a:off x="3810000" y="2667000"/>
              <a:ext cx="1216025" cy="942975"/>
              <a:chOff x="3986" y="942"/>
              <a:chExt cx="766" cy="594"/>
            </a:xfrm>
          </p:grpSpPr>
          <p:sp>
            <p:nvSpPr>
              <p:cNvPr id="18442"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8443"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8444"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8445"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8446"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8447"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8448"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8449"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8441" name="WordArt 622"/>
            <p:cNvSpPr>
              <a:spLocks noChangeArrowheads="1" noChangeShapeType="1" noTextEdit="1"/>
            </p:cNvSpPr>
            <p:nvPr/>
          </p:nvSpPr>
          <p:spPr bwMode="auto">
            <a:xfrm>
              <a:off x="4191000" y="3048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4294967295"/>
          </p:nvPr>
        </p:nvSpPr>
        <p:spPr>
          <a:xfrm>
            <a:off x="1524000" y="2057400"/>
            <a:ext cx="7234238" cy="3962400"/>
          </a:xfrm>
        </p:spPr>
        <p:txBody>
          <a:bodyPr/>
          <a:lstStyle/>
          <a:p>
            <a:pPr eaLnBrk="1" hangingPunct="1">
              <a:lnSpc>
                <a:spcPct val="90000"/>
              </a:lnSpc>
              <a:buFontTx/>
              <a:buNone/>
            </a:pPr>
            <a:r>
              <a:rPr lang="en-US" sz="1800" smtClean="0"/>
              <a:t>	CABG is probably recommended in preference to PCI to improve survival in patients with multivessel CAD and diabetes mellitus, particularly if a LIMA graft can be anastomosed to the LAD artery.</a:t>
            </a:r>
          </a:p>
          <a:p>
            <a:pPr eaLnBrk="1" hangingPunct="1">
              <a:lnSpc>
                <a:spcPct val="90000"/>
              </a:lnSpc>
              <a:buFontTx/>
              <a:buNone/>
            </a:pPr>
            <a:endParaRPr lang="en-US" sz="1800" smtClean="0"/>
          </a:p>
          <a:p>
            <a:pPr eaLnBrk="1" hangingPunct="1">
              <a:lnSpc>
                <a:spcPct val="90000"/>
              </a:lnSpc>
              <a:buFontTx/>
              <a:buNone/>
            </a:pPr>
            <a:r>
              <a:rPr lang="en-US" sz="1800" smtClean="0"/>
              <a:t>	</a:t>
            </a:r>
          </a:p>
          <a:p>
            <a:pPr eaLnBrk="1" hangingPunct="1">
              <a:lnSpc>
                <a:spcPct val="90000"/>
              </a:lnSpc>
              <a:buFontTx/>
              <a:buNone/>
            </a:pPr>
            <a:endParaRPr lang="en-US" sz="1800" smtClean="0"/>
          </a:p>
          <a:p>
            <a:pPr eaLnBrk="1" hangingPunct="1">
              <a:lnSpc>
                <a:spcPct val="90000"/>
              </a:lnSpc>
              <a:buFontTx/>
              <a:buNone/>
            </a:pPr>
            <a:r>
              <a:rPr lang="en-US" sz="1800" smtClean="0"/>
              <a:t>	The usefulness of CABG to improve survival is uncertain in patients with significant (≥70%) stenoses in 2 major coronary arteries not involving the proximal LAD artery and without extensive ischemia.</a:t>
            </a:r>
          </a:p>
        </p:txBody>
      </p:sp>
      <p:sp>
        <p:nvSpPr>
          <p:cNvPr id="19459" name="Rectangle 13"/>
          <p:cNvSpPr>
            <a:spLocks noGrp="1" noChangeArrowheads="1"/>
          </p:cNvSpPr>
          <p:nvPr>
            <p:ph type="title" idx="4294967295"/>
          </p:nvPr>
        </p:nvSpPr>
        <p:spPr/>
        <p:txBody>
          <a:bodyPr/>
          <a:lstStyle/>
          <a:p>
            <a:pPr eaLnBrk="1" hangingPunct="1"/>
            <a:r>
              <a:rPr lang="en-US" sz="3200" b="1" smtClean="0">
                <a:solidFill>
                  <a:schemeClr val="accent2"/>
                </a:solidFill>
                <a:latin typeface="Garamond" pitchFamily="18" charset="0"/>
                <a:ea typeface="Arial Unicode MS" pitchFamily="34" charset="-128"/>
                <a:cs typeface="Arial Unicode MS" pitchFamily="34" charset="-128"/>
              </a:rPr>
              <a:t>Revascularization to Improve Survival: Non-Left Main CAD Revascularization (cont.)</a:t>
            </a:r>
            <a:endParaRPr lang="en-US" sz="3200" b="1" smtClean="0">
              <a:solidFill>
                <a:schemeClr val="accent2"/>
              </a:solidFill>
              <a:latin typeface="Garamond" pitchFamily="18" charset="0"/>
            </a:endParaRPr>
          </a:p>
        </p:txBody>
      </p:sp>
      <p:sp>
        <p:nvSpPr>
          <p:cNvPr id="19460" name="Text Box 14"/>
          <p:cNvSpPr txBox="1">
            <a:spLocks noChangeArrowheads="1"/>
          </p:cNvSpPr>
          <p:nvPr/>
        </p:nvSpPr>
        <p:spPr bwMode="auto">
          <a:xfrm>
            <a:off x="0" y="2057400"/>
            <a:ext cx="1524000" cy="366713"/>
          </a:xfrm>
          <a:prstGeom prst="rect">
            <a:avLst/>
          </a:prstGeom>
          <a:noFill/>
          <a:ln w="9525">
            <a:noFill/>
            <a:miter lim="800000"/>
            <a:headEnd/>
            <a:tailEnd/>
          </a:ln>
        </p:spPr>
        <p:txBody>
          <a:bodyPr>
            <a:spAutoFit/>
          </a:bodyPr>
          <a:lstStyle/>
          <a:p>
            <a:pPr>
              <a:spcBef>
                <a:spcPct val="50000"/>
              </a:spcBef>
            </a:pPr>
            <a:r>
              <a:rPr lang="en-US" b="1"/>
              <a:t> </a:t>
            </a:r>
          </a:p>
        </p:txBody>
      </p:sp>
      <p:sp>
        <p:nvSpPr>
          <p:cNvPr id="19461" name="WordArt 622"/>
          <p:cNvSpPr>
            <a:spLocks noChangeArrowheads="1" noChangeShapeType="1" noTextEdit="1"/>
          </p:cNvSpPr>
          <p:nvPr/>
        </p:nvSpPr>
        <p:spPr bwMode="auto">
          <a:xfrm>
            <a:off x="627063" y="286226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8"/>
          <p:cNvGrpSpPr>
            <a:grpSpLocks/>
          </p:cNvGrpSpPr>
          <p:nvPr/>
        </p:nvGrpSpPr>
        <p:grpSpPr bwMode="auto">
          <a:xfrm>
            <a:off x="350838" y="2105025"/>
            <a:ext cx="1216025" cy="942975"/>
            <a:chOff x="3810000" y="2667000"/>
            <a:chExt cx="1216025" cy="942975"/>
          </a:xfrm>
        </p:grpSpPr>
        <p:grpSp>
          <p:nvGrpSpPr>
            <p:cNvPr id="3" name="Group 95"/>
            <p:cNvGrpSpPr>
              <a:grpSpLocks/>
            </p:cNvGrpSpPr>
            <p:nvPr/>
          </p:nvGrpSpPr>
          <p:grpSpPr bwMode="auto">
            <a:xfrm>
              <a:off x="3810000" y="2667000"/>
              <a:ext cx="1216025" cy="942975"/>
              <a:chOff x="3986" y="942"/>
              <a:chExt cx="766" cy="594"/>
            </a:xfrm>
          </p:grpSpPr>
          <p:sp>
            <p:nvSpPr>
              <p:cNvPr id="19476"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9477"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9478"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9479"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9480"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9481"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9482"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9483"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9475" name="WordArt 622"/>
            <p:cNvSpPr>
              <a:spLocks noChangeArrowheads="1" noChangeShapeType="1" noTextEdit="1"/>
            </p:cNvSpPr>
            <p:nvPr/>
          </p:nvSpPr>
          <p:spPr bwMode="auto">
            <a:xfrm>
              <a:off x="4191000" y="3048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grpSp>
        <p:nvGrpSpPr>
          <p:cNvPr id="4" name="Group 10"/>
          <p:cNvGrpSpPr>
            <a:grpSpLocks/>
          </p:cNvGrpSpPr>
          <p:nvPr/>
        </p:nvGrpSpPr>
        <p:grpSpPr bwMode="auto">
          <a:xfrm>
            <a:off x="349250" y="4019550"/>
            <a:ext cx="1216025" cy="942975"/>
            <a:chOff x="6705600" y="3810000"/>
            <a:chExt cx="1216025" cy="942975"/>
          </a:xfrm>
        </p:grpSpPr>
        <p:grpSp>
          <p:nvGrpSpPr>
            <p:cNvPr id="5" name="Group 95"/>
            <p:cNvGrpSpPr>
              <a:grpSpLocks/>
            </p:cNvGrpSpPr>
            <p:nvPr/>
          </p:nvGrpSpPr>
          <p:grpSpPr bwMode="auto">
            <a:xfrm>
              <a:off x="6705600" y="3810000"/>
              <a:ext cx="1216025" cy="942975"/>
              <a:chOff x="3986" y="942"/>
              <a:chExt cx="766" cy="594"/>
            </a:xfrm>
          </p:grpSpPr>
          <p:sp>
            <p:nvSpPr>
              <p:cNvPr id="19466"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9467"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9468"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9469"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9470"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9471"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9472"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9473"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9465" name="Freeform 289"/>
            <p:cNvSpPr>
              <a:spLocks/>
            </p:cNvSpPr>
            <p:nvPr/>
          </p:nvSpPr>
          <p:spPr bwMode="auto">
            <a:xfrm>
              <a:off x="7391400" y="4191000"/>
              <a:ext cx="176213"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4294967295"/>
          </p:nvPr>
        </p:nvSpPr>
        <p:spPr>
          <a:xfrm>
            <a:off x="1524000" y="2057400"/>
            <a:ext cx="7234238" cy="3962400"/>
          </a:xfrm>
        </p:spPr>
        <p:txBody>
          <a:bodyPr/>
          <a:lstStyle/>
          <a:p>
            <a:pPr eaLnBrk="1" hangingPunct="1">
              <a:lnSpc>
                <a:spcPct val="80000"/>
              </a:lnSpc>
              <a:buFontTx/>
              <a:buNone/>
            </a:pPr>
            <a:r>
              <a:rPr lang="en-US" sz="1800" b="1" smtClean="0"/>
              <a:t>	</a:t>
            </a:r>
            <a:r>
              <a:rPr lang="en-US" sz="2000" smtClean="0"/>
              <a:t>The usefulness of PCI to improve survival is uncertain in patients with 2- or 3-vessel CAD (with or without involvement of the proximal LAD artery) or 1-vessel proximal LAD disease.</a:t>
            </a:r>
          </a:p>
          <a:p>
            <a:pPr eaLnBrk="1" hangingPunct="1">
              <a:lnSpc>
                <a:spcPct val="80000"/>
              </a:lnSpc>
              <a:buFontTx/>
              <a:buNone/>
            </a:pPr>
            <a:endParaRPr lang="en-US" sz="2000" smtClean="0"/>
          </a:p>
          <a:p>
            <a:pPr eaLnBrk="1" hangingPunct="1">
              <a:lnSpc>
                <a:spcPct val="80000"/>
              </a:lnSpc>
              <a:buFontTx/>
              <a:buNone/>
            </a:pPr>
            <a:r>
              <a:rPr lang="en-US" sz="2000" smtClean="0"/>
              <a:t>	CABG might be considered with the primary or sole intent of improving survival in patients with SIHD with severe LV systolic dysfunction (EF&lt;35%) whether or not viable myocardium is present.</a:t>
            </a:r>
          </a:p>
          <a:p>
            <a:pPr eaLnBrk="1" hangingPunct="1">
              <a:lnSpc>
                <a:spcPct val="80000"/>
              </a:lnSpc>
              <a:buFontTx/>
              <a:buNone/>
            </a:pPr>
            <a:endParaRPr lang="en-US" sz="2000" smtClean="0"/>
          </a:p>
          <a:p>
            <a:pPr eaLnBrk="1" hangingPunct="1">
              <a:lnSpc>
                <a:spcPct val="80000"/>
              </a:lnSpc>
              <a:buFontTx/>
              <a:buNone/>
            </a:pPr>
            <a:r>
              <a:rPr lang="en-US" sz="2000" smtClean="0"/>
              <a:t>	The usefulness of CABG or PCI to improve survival is uncertain in patients with previous CABG and extensive anterior wall ischemia on noninvasive testing.</a:t>
            </a:r>
          </a:p>
        </p:txBody>
      </p:sp>
      <p:sp>
        <p:nvSpPr>
          <p:cNvPr id="20483" name="Rectangle 13"/>
          <p:cNvSpPr>
            <a:spLocks noGrp="1" noChangeArrowheads="1"/>
          </p:cNvSpPr>
          <p:nvPr>
            <p:ph type="title" idx="4294967295"/>
          </p:nvPr>
        </p:nvSpPr>
        <p:spPr/>
        <p:txBody>
          <a:bodyPr/>
          <a:lstStyle/>
          <a:p>
            <a:pPr eaLnBrk="1" hangingPunct="1"/>
            <a:r>
              <a:rPr lang="en-US" sz="3200" b="1" smtClean="0">
                <a:solidFill>
                  <a:schemeClr val="accent2"/>
                </a:solidFill>
                <a:latin typeface="Garamond" pitchFamily="18" charset="0"/>
                <a:ea typeface="Arial Unicode MS" pitchFamily="34" charset="-128"/>
                <a:cs typeface="Arial Unicode MS" pitchFamily="34" charset="-128"/>
              </a:rPr>
              <a:t>Revascularization to Improve Survival: Non-Left Main CAD Revascularization (cont.)</a:t>
            </a:r>
            <a:endParaRPr lang="en-US" sz="3200" b="1" smtClean="0">
              <a:solidFill>
                <a:schemeClr val="accent2"/>
              </a:solidFill>
              <a:latin typeface="Garamond" pitchFamily="18" charset="0"/>
            </a:endParaRPr>
          </a:p>
        </p:txBody>
      </p:sp>
      <p:sp>
        <p:nvSpPr>
          <p:cNvPr id="20484" name="Text Box 14"/>
          <p:cNvSpPr txBox="1">
            <a:spLocks noChangeArrowheads="1"/>
          </p:cNvSpPr>
          <p:nvPr/>
        </p:nvSpPr>
        <p:spPr bwMode="auto">
          <a:xfrm>
            <a:off x="0" y="2057400"/>
            <a:ext cx="1524000" cy="366713"/>
          </a:xfrm>
          <a:prstGeom prst="rect">
            <a:avLst/>
          </a:prstGeom>
          <a:noFill/>
          <a:ln w="9525">
            <a:noFill/>
            <a:miter lim="800000"/>
            <a:headEnd/>
            <a:tailEnd/>
          </a:ln>
        </p:spPr>
        <p:txBody>
          <a:bodyPr>
            <a:spAutoFit/>
          </a:bodyPr>
          <a:lstStyle/>
          <a:p>
            <a:pPr>
              <a:spcBef>
                <a:spcPct val="50000"/>
              </a:spcBef>
            </a:pPr>
            <a:r>
              <a:rPr lang="en-US" b="1"/>
              <a:t> </a:t>
            </a:r>
          </a:p>
        </p:txBody>
      </p:sp>
      <p:sp>
        <p:nvSpPr>
          <p:cNvPr id="20485" name="WordArt 622"/>
          <p:cNvSpPr>
            <a:spLocks noChangeArrowheads="1" noChangeShapeType="1" noTextEdit="1"/>
          </p:cNvSpPr>
          <p:nvPr/>
        </p:nvSpPr>
        <p:spPr bwMode="auto">
          <a:xfrm>
            <a:off x="1066800" y="2493963"/>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20486" name="WordArt 622"/>
          <p:cNvSpPr>
            <a:spLocks noChangeArrowheads="1" noChangeShapeType="1" noTextEdit="1"/>
          </p:cNvSpPr>
          <p:nvPr/>
        </p:nvSpPr>
        <p:spPr bwMode="auto">
          <a:xfrm>
            <a:off x="1049338" y="3944938"/>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20487" name="WordArt 622"/>
          <p:cNvSpPr>
            <a:spLocks noChangeArrowheads="1" noChangeShapeType="1" noTextEdit="1"/>
          </p:cNvSpPr>
          <p:nvPr/>
        </p:nvSpPr>
        <p:spPr bwMode="auto">
          <a:xfrm>
            <a:off x="1066800" y="5291138"/>
            <a:ext cx="160338"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7"/>
          <p:cNvGrpSpPr>
            <a:grpSpLocks/>
          </p:cNvGrpSpPr>
          <p:nvPr/>
        </p:nvGrpSpPr>
        <p:grpSpPr bwMode="auto">
          <a:xfrm>
            <a:off x="304800" y="4754563"/>
            <a:ext cx="1216025" cy="942975"/>
            <a:chOff x="3810000" y="3810000"/>
            <a:chExt cx="1216025" cy="942975"/>
          </a:xfrm>
        </p:grpSpPr>
        <p:grpSp>
          <p:nvGrpSpPr>
            <p:cNvPr id="3" name="Group 95"/>
            <p:cNvGrpSpPr>
              <a:grpSpLocks/>
            </p:cNvGrpSpPr>
            <p:nvPr/>
          </p:nvGrpSpPr>
          <p:grpSpPr bwMode="auto">
            <a:xfrm>
              <a:off x="3810000" y="3810000"/>
              <a:ext cx="1216025" cy="942975"/>
              <a:chOff x="3986" y="942"/>
              <a:chExt cx="766" cy="594"/>
            </a:xfrm>
          </p:grpSpPr>
          <p:sp>
            <p:nvSpPr>
              <p:cNvPr id="2051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051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051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051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051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2051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2051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2052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20512" name="WordArt 622"/>
            <p:cNvSpPr>
              <a:spLocks noChangeArrowheads="1" noChangeShapeType="1" noTextEdit="1"/>
            </p:cNvSpPr>
            <p:nvPr/>
          </p:nvSpPr>
          <p:spPr bwMode="auto">
            <a:xfrm>
              <a:off x="4495800" y="4191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grpSp>
        <p:nvGrpSpPr>
          <p:cNvPr id="4" name="Group 7"/>
          <p:cNvGrpSpPr>
            <a:grpSpLocks/>
          </p:cNvGrpSpPr>
          <p:nvPr/>
        </p:nvGrpSpPr>
        <p:grpSpPr bwMode="auto">
          <a:xfrm>
            <a:off x="303213" y="3400425"/>
            <a:ext cx="1216025" cy="942975"/>
            <a:chOff x="3810000" y="3810000"/>
            <a:chExt cx="1216025" cy="942975"/>
          </a:xfrm>
        </p:grpSpPr>
        <p:grpSp>
          <p:nvGrpSpPr>
            <p:cNvPr id="5" name="Group 95"/>
            <p:cNvGrpSpPr>
              <a:grpSpLocks/>
            </p:cNvGrpSpPr>
            <p:nvPr/>
          </p:nvGrpSpPr>
          <p:grpSpPr bwMode="auto">
            <a:xfrm>
              <a:off x="3810000" y="3810000"/>
              <a:ext cx="1216025" cy="942975"/>
              <a:chOff x="3986" y="942"/>
              <a:chExt cx="766" cy="594"/>
            </a:xfrm>
          </p:grpSpPr>
          <p:sp>
            <p:nvSpPr>
              <p:cNvPr id="2050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050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050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050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050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2050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2050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2051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20502" name="WordArt 622"/>
            <p:cNvSpPr>
              <a:spLocks noChangeArrowheads="1" noChangeShapeType="1" noTextEdit="1"/>
            </p:cNvSpPr>
            <p:nvPr/>
          </p:nvSpPr>
          <p:spPr bwMode="auto">
            <a:xfrm>
              <a:off x="4495800" y="4191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grpSp>
        <p:nvGrpSpPr>
          <p:cNvPr id="6" name="Group 7"/>
          <p:cNvGrpSpPr>
            <a:grpSpLocks/>
          </p:cNvGrpSpPr>
          <p:nvPr/>
        </p:nvGrpSpPr>
        <p:grpSpPr bwMode="auto">
          <a:xfrm>
            <a:off x="277813" y="2057400"/>
            <a:ext cx="1216025" cy="942975"/>
            <a:chOff x="3810000" y="3810000"/>
            <a:chExt cx="1216025" cy="942975"/>
          </a:xfrm>
        </p:grpSpPr>
        <p:grpSp>
          <p:nvGrpSpPr>
            <p:cNvPr id="7" name="Group 95"/>
            <p:cNvGrpSpPr>
              <a:grpSpLocks/>
            </p:cNvGrpSpPr>
            <p:nvPr/>
          </p:nvGrpSpPr>
          <p:grpSpPr bwMode="auto">
            <a:xfrm>
              <a:off x="3810000" y="3810000"/>
              <a:ext cx="1216025" cy="942975"/>
              <a:chOff x="3986" y="942"/>
              <a:chExt cx="766" cy="594"/>
            </a:xfrm>
          </p:grpSpPr>
          <p:sp>
            <p:nvSpPr>
              <p:cNvPr id="2049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049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049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049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049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2049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2049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2050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20492" name="WordArt 622"/>
            <p:cNvSpPr>
              <a:spLocks noChangeArrowheads="1" noChangeShapeType="1" noTextEdit="1"/>
            </p:cNvSpPr>
            <p:nvPr/>
          </p:nvSpPr>
          <p:spPr bwMode="auto">
            <a:xfrm>
              <a:off x="4495800" y="4191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4294967295"/>
          </p:nvPr>
        </p:nvSpPr>
        <p:spPr>
          <a:xfrm>
            <a:off x="1524000" y="2057400"/>
            <a:ext cx="7234238" cy="3962400"/>
          </a:xfrm>
        </p:spPr>
        <p:txBody>
          <a:bodyPr/>
          <a:lstStyle/>
          <a:p>
            <a:pPr eaLnBrk="1" hangingPunct="1">
              <a:lnSpc>
                <a:spcPct val="80000"/>
              </a:lnSpc>
              <a:buFontTx/>
              <a:buNone/>
            </a:pPr>
            <a:r>
              <a:rPr lang="en-US" sz="2400" smtClean="0"/>
              <a:t>	CABG or PCI </a:t>
            </a:r>
            <a:r>
              <a:rPr lang="en-US" sz="2400" smtClean="0">
                <a:solidFill>
                  <a:srgbClr val="FF0000"/>
                </a:solidFill>
              </a:rPr>
              <a:t>should not be performed </a:t>
            </a:r>
            <a:r>
              <a:rPr lang="en-US" sz="2400" smtClean="0"/>
              <a:t>with the primary or sole intent to improve survival in patients with SIHD with 1 or more coronary stenoses that are not anatomically or functionally significant (e.g., &lt;70% diameter non</a:t>
            </a:r>
            <a:r>
              <a:rPr lang="en-US" sz="2400" smtClean="0">
                <a:sym typeface="Symbol" pitchFamily="18" charset="2"/>
              </a:rPr>
              <a:t></a:t>
            </a:r>
            <a:r>
              <a:rPr lang="en-US" sz="2400" smtClean="0"/>
              <a:t>left main coronary artery stenosis, fractional flow reserve &gt;0.80, no or only mild ischemia on noninvasive testing), involve only the left circumflex or right coronary artery, or subtend only a small area of viable myocardium.</a:t>
            </a:r>
          </a:p>
        </p:txBody>
      </p:sp>
      <p:sp>
        <p:nvSpPr>
          <p:cNvPr id="21507" name="Rectangle 13"/>
          <p:cNvSpPr>
            <a:spLocks noGrp="1" noChangeArrowheads="1"/>
          </p:cNvSpPr>
          <p:nvPr>
            <p:ph type="title" idx="4294967295"/>
          </p:nvPr>
        </p:nvSpPr>
        <p:spPr/>
        <p:txBody>
          <a:bodyPr/>
          <a:lstStyle/>
          <a:p>
            <a:pPr eaLnBrk="1" hangingPunct="1"/>
            <a:r>
              <a:rPr lang="en-US" sz="3200" b="1" smtClean="0">
                <a:solidFill>
                  <a:schemeClr val="accent2"/>
                </a:solidFill>
                <a:latin typeface="Garamond" pitchFamily="18" charset="0"/>
                <a:ea typeface="Arial Unicode MS" pitchFamily="34" charset="-128"/>
                <a:cs typeface="Arial Unicode MS" pitchFamily="34" charset="-128"/>
              </a:rPr>
              <a:t>Revascularization to Improve Survival: Non-Left Main CAD Revascularization (cont.)</a:t>
            </a:r>
            <a:endParaRPr lang="en-US" sz="3200" b="1" smtClean="0">
              <a:solidFill>
                <a:schemeClr val="accent2"/>
              </a:solidFill>
              <a:latin typeface="Garamond" pitchFamily="18" charset="0"/>
            </a:endParaRPr>
          </a:p>
        </p:txBody>
      </p:sp>
      <p:sp>
        <p:nvSpPr>
          <p:cNvPr id="21508" name="Text Box 14"/>
          <p:cNvSpPr txBox="1">
            <a:spLocks noChangeArrowheads="1"/>
          </p:cNvSpPr>
          <p:nvPr/>
        </p:nvSpPr>
        <p:spPr bwMode="auto">
          <a:xfrm>
            <a:off x="0" y="2057400"/>
            <a:ext cx="1524000" cy="366713"/>
          </a:xfrm>
          <a:prstGeom prst="rect">
            <a:avLst/>
          </a:prstGeom>
          <a:noFill/>
          <a:ln w="9525">
            <a:noFill/>
            <a:miter lim="800000"/>
            <a:headEnd/>
            <a:tailEnd/>
          </a:ln>
        </p:spPr>
        <p:txBody>
          <a:bodyPr>
            <a:spAutoFit/>
          </a:bodyPr>
          <a:lstStyle/>
          <a:p>
            <a:pPr>
              <a:spcBef>
                <a:spcPct val="50000"/>
              </a:spcBef>
            </a:pPr>
            <a:r>
              <a:rPr lang="en-US" b="1"/>
              <a:t> </a:t>
            </a:r>
          </a:p>
        </p:txBody>
      </p:sp>
      <p:grpSp>
        <p:nvGrpSpPr>
          <p:cNvPr id="2" name="Group 6"/>
          <p:cNvGrpSpPr>
            <a:grpSpLocks/>
          </p:cNvGrpSpPr>
          <p:nvPr/>
        </p:nvGrpSpPr>
        <p:grpSpPr bwMode="auto">
          <a:xfrm>
            <a:off x="153988" y="2057400"/>
            <a:ext cx="1216025" cy="942975"/>
            <a:chOff x="3810000" y="4953000"/>
            <a:chExt cx="1216025" cy="942975"/>
          </a:xfrm>
        </p:grpSpPr>
        <p:grpSp>
          <p:nvGrpSpPr>
            <p:cNvPr id="3" name="Group 95"/>
            <p:cNvGrpSpPr>
              <a:grpSpLocks/>
            </p:cNvGrpSpPr>
            <p:nvPr/>
          </p:nvGrpSpPr>
          <p:grpSpPr bwMode="auto">
            <a:xfrm>
              <a:off x="3810000" y="4953000"/>
              <a:ext cx="1216025" cy="942975"/>
              <a:chOff x="3986" y="942"/>
              <a:chExt cx="766" cy="594"/>
            </a:xfrm>
          </p:grpSpPr>
          <p:sp>
            <p:nvSpPr>
              <p:cNvPr id="2151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151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151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151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151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2151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2151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2152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21512" name="WordArt 622"/>
            <p:cNvSpPr>
              <a:spLocks noChangeArrowheads="1" noChangeShapeType="1" noTextEdit="1"/>
            </p:cNvSpPr>
            <p:nvPr/>
          </p:nvSpPr>
          <p:spPr bwMode="auto">
            <a:xfrm>
              <a:off x="4800600" y="5334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sp>
        <p:nvSpPr>
          <p:cNvPr id="21510" name="TextBox 1"/>
          <p:cNvSpPr txBox="1">
            <a:spLocks noChangeArrowheads="1"/>
          </p:cNvSpPr>
          <p:nvPr/>
        </p:nvSpPr>
        <p:spPr bwMode="auto">
          <a:xfrm>
            <a:off x="271463" y="3033713"/>
            <a:ext cx="1025525" cy="368300"/>
          </a:xfrm>
          <a:prstGeom prst="rect">
            <a:avLst/>
          </a:prstGeom>
          <a:noFill/>
          <a:ln w="9525">
            <a:noFill/>
            <a:miter lim="800000"/>
            <a:headEnd/>
            <a:tailEnd/>
          </a:ln>
        </p:spPr>
        <p:txBody>
          <a:bodyPr>
            <a:spAutoFit/>
          </a:bodyPr>
          <a:lstStyle/>
          <a:p>
            <a:pPr algn="ctr"/>
            <a:r>
              <a:rPr lang="en-US"/>
              <a:t>Harm</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4294967295"/>
          </p:nvPr>
        </p:nvSpPr>
        <p:spPr>
          <a:xfrm>
            <a:off x="1524000" y="1752600"/>
            <a:ext cx="7234238" cy="4267200"/>
          </a:xfrm>
        </p:spPr>
        <p:txBody>
          <a:bodyPr/>
          <a:lstStyle/>
          <a:p>
            <a:pPr eaLnBrk="1" hangingPunct="1">
              <a:lnSpc>
                <a:spcPct val="80000"/>
              </a:lnSpc>
              <a:buFontTx/>
              <a:buNone/>
            </a:pPr>
            <a:r>
              <a:rPr lang="en-US" sz="2800" b="1" smtClean="0"/>
              <a:t>	</a:t>
            </a:r>
            <a:r>
              <a:rPr lang="en-US" sz="2400" smtClean="0"/>
              <a:t>CABG or PCI to improve symptoms is beneficial in patients with 1 or more significant (≥70% diameter) coronary artery stenoses amenable to revascularization and unacceptable angina despite GDMT.</a:t>
            </a:r>
          </a:p>
          <a:p>
            <a:pPr eaLnBrk="1" hangingPunct="1">
              <a:lnSpc>
                <a:spcPct val="80000"/>
              </a:lnSpc>
              <a:buFontTx/>
              <a:buNone/>
            </a:pPr>
            <a:endParaRPr lang="en-US" sz="2400" smtClean="0"/>
          </a:p>
          <a:p>
            <a:pPr eaLnBrk="1" hangingPunct="1">
              <a:lnSpc>
                <a:spcPct val="80000"/>
              </a:lnSpc>
              <a:buFontTx/>
              <a:buNone/>
            </a:pPr>
            <a:r>
              <a:rPr lang="en-US" sz="2800" smtClean="0"/>
              <a:t>	</a:t>
            </a:r>
            <a:r>
              <a:rPr lang="en-US" sz="2400" smtClean="0"/>
              <a:t>CABG or PCI to improve symptoms is reasonable in patients with 1 or more significant (≥70% diameter) coronary artery stenoses and unacceptable angina for whom GDMT cannot be implemented because of medication contraindications, adverse effects, or patient preferences.</a:t>
            </a:r>
          </a:p>
        </p:txBody>
      </p:sp>
      <p:sp>
        <p:nvSpPr>
          <p:cNvPr id="22531" name="Rectangle 13"/>
          <p:cNvSpPr>
            <a:spLocks noGrp="1" noChangeArrowheads="1"/>
          </p:cNvSpPr>
          <p:nvPr>
            <p:ph type="title" idx="4294967295"/>
          </p:nvPr>
        </p:nvSpPr>
        <p:spPr/>
        <p:txBody>
          <a:bodyPr/>
          <a:lstStyle/>
          <a:p>
            <a:pPr eaLnBrk="1" hangingPunct="1"/>
            <a:r>
              <a:rPr lang="en-US" sz="3600" b="1" smtClean="0">
                <a:solidFill>
                  <a:schemeClr val="accent2"/>
                </a:solidFill>
                <a:latin typeface="Garamond" pitchFamily="18" charset="0"/>
                <a:ea typeface="Arial Unicode MS" pitchFamily="34" charset="-128"/>
                <a:cs typeface="Arial Unicode MS" pitchFamily="34" charset="-128"/>
              </a:rPr>
              <a:t>Revascularization to Improve Symptoms</a:t>
            </a:r>
            <a:endParaRPr lang="en-US" sz="3600" b="1" smtClean="0">
              <a:solidFill>
                <a:schemeClr val="accent2"/>
              </a:solidFill>
              <a:latin typeface="Garamond" pitchFamily="18" charset="0"/>
            </a:endParaRPr>
          </a:p>
        </p:txBody>
      </p:sp>
      <p:sp>
        <p:nvSpPr>
          <p:cNvPr id="22532"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22533"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22534" name="WordArt 949"/>
          <p:cNvSpPr>
            <a:spLocks noChangeArrowheads="1" noChangeShapeType="1" noTextEdit="1"/>
          </p:cNvSpPr>
          <p:nvPr/>
        </p:nvSpPr>
        <p:spPr bwMode="auto">
          <a:xfrm>
            <a:off x="458788" y="26527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2"/>
          <p:cNvGrpSpPr>
            <a:grpSpLocks/>
          </p:cNvGrpSpPr>
          <p:nvPr/>
        </p:nvGrpSpPr>
        <p:grpSpPr bwMode="auto">
          <a:xfrm>
            <a:off x="304800" y="1828800"/>
            <a:ext cx="1216025" cy="942975"/>
            <a:chOff x="1143000" y="1524000"/>
            <a:chExt cx="1216025" cy="942975"/>
          </a:xfrm>
        </p:grpSpPr>
        <p:grpSp>
          <p:nvGrpSpPr>
            <p:cNvPr id="3" name="Group 95"/>
            <p:cNvGrpSpPr>
              <a:grpSpLocks/>
            </p:cNvGrpSpPr>
            <p:nvPr/>
          </p:nvGrpSpPr>
          <p:grpSpPr bwMode="auto">
            <a:xfrm>
              <a:off x="1143000" y="1524000"/>
              <a:ext cx="1216025" cy="942975"/>
              <a:chOff x="3986" y="942"/>
              <a:chExt cx="766" cy="594"/>
            </a:xfrm>
          </p:grpSpPr>
          <p:sp>
            <p:nvSpPr>
              <p:cNvPr id="22549"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2550"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2551"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2552"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2553"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22554"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22555"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22556"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22548" name="WordArt 949"/>
            <p:cNvSpPr>
              <a:spLocks noChangeArrowheads="1" noChangeShapeType="1" noTextEdit="1"/>
            </p:cNvSpPr>
            <p:nvPr/>
          </p:nvSpPr>
          <p:spPr bwMode="auto">
            <a:xfrm>
              <a:off x="1219200" y="1905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grpSp>
      <p:grpSp>
        <p:nvGrpSpPr>
          <p:cNvPr id="4" name="Group 9"/>
          <p:cNvGrpSpPr>
            <a:grpSpLocks/>
          </p:cNvGrpSpPr>
          <p:nvPr/>
        </p:nvGrpSpPr>
        <p:grpSpPr bwMode="auto">
          <a:xfrm>
            <a:off x="304800" y="3810000"/>
            <a:ext cx="1216025" cy="942975"/>
            <a:chOff x="6705600" y="2667000"/>
            <a:chExt cx="1216025" cy="942975"/>
          </a:xfrm>
        </p:grpSpPr>
        <p:grpSp>
          <p:nvGrpSpPr>
            <p:cNvPr id="5" name="Group 95"/>
            <p:cNvGrpSpPr>
              <a:grpSpLocks/>
            </p:cNvGrpSpPr>
            <p:nvPr/>
          </p:nvGrpSpPr>
          <p:grpSpPr bwMode="auto">
            <a:xfrm>
              <a:off x="6705600" y="2667000"/>
              <a:ext cx="1216025" cy="942975"/>
              <a:chOff x="3986" y="942"/>
              <a:chExt cx="766" cy="594"/>
            </a:xfrm>
          </p:grpSpPr>
          <p:sp>
            <p:nvSpPr>
              <p:cNvPr id="22539"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2540"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2541"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2542"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2543"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22544"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22545"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22546"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22538" name="Freeform 289"/>
            <p:cNvSpPr>
              <a:spLocks/>
            </p:cNvSpPr>
            <p:nvPr/>
          </p:nvSpPr>
          <p:spPr bwMode="auto">
            <a:xfrm>
              <a:off x="7086600" y="3048000"/>
              <a:ext cx="176213"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a:xfrm>
            <a:off x="0" y="-76200"/>
            <a:ext cx="9144000" cy="762000"/>
          </a:xfrm>
        </p:spPr>
        <p:txBody>
          <a:bodyPr/>
          <a:lstStyle/>
          <a:p>
            <a:pPr eaLnBrk="1" hangingPunct="1">
              <a:defRPr/>
            </a:pPr>
            <a:r>
              <a:rPr lang="en-US" sz="2600" b="1">
                <a:solidFill>
                  <a:schemeClr val="accent2"/>
                </a:solidFill>
                <a:latin typeface="Garamond" charset="0"/>
                <a:ea typeface="+mj-ea"/>
                <a:cs typeface="+mj-cs"/>
              </a:rPr>
              <a:t>Classification of Recommendations and Levels of Evidence</a:t>
            </a:r>
            <a:endParaRPr lang="en-US" sz="2600" b="1">
              <a:solidFill>
                <a:schemeClr val="accent2"/>
              </a:solidFill>
              <a:effectLst>
                <a:outerShdw blurRad="38100" dist="38100" dir="2700000" algn="tl">
                  <a:srgbClr val="DDDDDD"/>
                </a:outerShdw>
              </a:effectLst>
              <a:latin typeface="Garamond" charset="0"/>
              <a:ea typeface="+mj-ea"/>
              <a:cs typeface="+mj-cs"/>
            </a:endParaRPr>
          </a:p>
        </p:txBody>
      </p:sp>
      <p:sp>
        <p:nvSpPr>
          <p:cNvPr id="5123" name="Rectangle 57"/>
          <p:cNvSpPr>
            <a:spLocks noChangeArrowheads="1"/>
          </p:cNvSpPr>
          <p:nvPr/>
        </p:nvSpPr>
        <p:spPr bwMode="auto">
          <a:xfrm>
            <a:off x="495300" y="1368425"/>
            <a:ext cx="184150" cy="457200"/>
          </a:xfrm>
          <a:prstGeom prst="rect">
            <a:avLst/>
          </a:prstGeom>
          <a:noFill/>
          <a:ln w="9525">
            <a:noFill/>
            <a:miter lim="800000"/>
            <a:headEnd/>
            <a:tailEnd/>
          </a:ln>
        </p:spPr>
        <p:txBody>
          <a:bodyPr wrap="none">
            <a:spAutoFit/>
          </a:bodyPr>
          <a:lstStyle/>
          <a:p>
            <a:pPr eaLnBrk="0" hangingPunct="0"/>
            <a:endParaRPr lang="ar-EG" sz="2400"/>
          </a:p>
        </p:txBody>
      </p:sp>
      <p:pic>
        <p:nvPicPr>
          <p:cNvPr id="5124" name="Picture 5" descr="E1161-COR-LOE-Table-Edits-PRINT.png"/>
          <p:cNvPicPr>
            <a:picLocks noChangeAspect="1"/>
          </p:cNvPicPr>
          <p:nvPr/>
        </p:nvPicPr>
        <p:blipFill>
          <a:blip r:embed="rId2" cstate="print"/>
          <a:srcRect/>
          <a:stretch>
            <a:fillRect/>
          </a:stretch>
        </p:blipFill>
        <p:spPr bwMode="auto">
          <a:xfrm>
            <a:off x="1524000" y="762000"/>
            <a:ext cx="5791200" cy="5075238"/>
          </a:xfrm>
          <a:prstGeom prst="rect">
            <a:avLst/>
          </a:prstGeom>
          <a:noFill/>
          <a:ln w="9525">
            <a:noFill/>
            <a:miter lim="800000"/>
            <a:headEnd/>
            <a:tailEnd/>
          </a:ln>
        </p:spPr>
      </p:pic>
      <p:sp>
        <p:nvSpPr>
          <p:cNvPr id="5125" name="TextBox 19"/>
          <p:cNvSpPr txBox="1">
            <a:spLocks noChangeArrowheads="1"/>
          </p:cNvSpPr>
          <p:nvPr/>
        </p:nvSpPr>
        <p:spPr bwMode="auto">
          <a:xfrm>
            <a:off x="7467600" y="533400"/>
            <a:ext cx="1371600" cy="4894263"/>
          </a:xfrm>
          <a:prstGeom prst="rect">
            <a:avLst/>
          </a:prstGeom>
          <a:noFill/>
          <a:ln w="9525">
            <a:noFill/>
            <a:miter lim="800000"/>
            <a:headEnd/>
            <a:tailEnd/>
          </a:ln>
        </p:spPr>
        <p:txBody>
          <a:bodyPr>
            <a:spAutoFit/>
          </a:bodyPr>
          <a:lstStyle/>
          <a:p>
            <a:r>
              <a:rPr lang="en-US" sz="800"/>
              <a:t>A recommendation with Level of Evidence B or C does not imply that the recommendation is weak. Many important clinical questions addressed in the guidelines do not lend themselves to clinical trials. Although randomized trials are unavailable, there may be a very clear clinical consensus that a particular test or therapy is useful or effective. </a:t>
            </a:r>
          </a:p>
          <a:p>
            <a:r>
              <a:rPr lang="en-US" sz="800"/>
              <a:t> </a:t>
            </a:r>
          </a:p>
          <a:p>
            <a:r>
              <a:rPr lang="en-US" sz="800"/>
              <a:t>*Data available from clinical trials or registries about the usefulness/ efficacy in different subpopulations, such as sex, age, history of diabetes, history of prior myocardial infarction, history of heart failure, and prior aspirin use. </a:t>
            </a:r>
          </a:p>
          <a:p>
            <a:endParaRPr lang="en-US" sz="800"/>
          </a:p>
          <a:p>
            <a:r>
              <a:rPr lang="en-US" sz="800"/>
              <a:t>†For comparative effectiveness recommendations (Class I and IIa; Level of Evidence A and B only), studies that support the use of comparator verbs should involve direct comparisons of the treatments or strategies being evaluated.</a:t>
            </a:r>
          </a:p>
          <a:p>
            <a:endParaRPr lang="en-US" sz="8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4294967295"/>
          </p:nvPr>
        </p:nvSpPr>
        <p:spPr>
          <a:xfrm>
            <a:off x="1524000" y="1676400"/>
            <a:ext cx="7234238" cy="4419600"/>
          </a:xfrm>
        </p:spPr>
        <p:txBody>
          <a:bodyPr/>
          <a:lstStyle/>
          <a:p>
            <a:pPr eaLnBrk="1" hangingPunct="1">
              <a:lnSpc>
                <a:spcPct val="80000"/>
              </a:lnSpc>
              <a:buFontTx/>
              <a:buNone/>
            </a:pPr>
            <a:r>
              <a:rPr lang="en-US" sz="2800" b="1" smtClean="0"/>
              <a:t>	</a:t>
            </a:r>
            <a:r>
              <a:rPr lang="en-US" sz="2400" smtClean="0"/>
              <a:t>PCI to improve symptoms is reasonable in patients with previous CABG, 1 or more significant (≥70% diameter) coronary artery stenoses associated with ischemia, and unacceptable angina despite GDMT.</a:t>
            </a:r>
          </a:p>
          <a:p>
            <a:pPr eaLnBrk="1" hangingPunct="1">
              <a:lnSpc>
                <a:spcPct val="80000"/>
              </a:lnSpc>
              <a:buFontTx/>
              <a:buNone/>
            </a:pPr>
            <a:endParaRPr lang="en-US" sz="2400" smtClean="0"/>
          </a:p>
          <a:p>
            <a:pPr eaLnBrk="1" hangingPunct="1">
              <a:lnSpc>
                <a:spcPct val="80000"/>
              </a:lnSpc>
              <a:buFontTx/>
              <a:buNone/>
            </a:pPr>
            <a:r>
              <a:rPr lang="en-US" sz="2800" smtClean="0"/>
              <a:t>	</a:t>
            </a:r>
            <a:r>
              <a:rPr lang="en-US" sz="2400" smtClean="0"/>
              <a:t>It is reasonable to choose CABG over PCI to improve symptoms in patients with complex 3-vessel CAD (e.g., SYNTAX score &gt;22), with or without involvement of the proximal LAD artery who are good candidates for CABG.</a:t>
            </a:r>
          </a:p>
        </p:txBody>
      </p:sp>
      <p:sp>
        <p:nvSpPr>
          <p:cNvPr id="23555" name="Rectangle 13"/>
          <p:cNvSpPr>
            <a:spLocks noGrp="1" noChangeArrowheads="1"/>
          </p:cNvSpPr>
          <p:nvPr>
            <p:ph type="title" idx="4294967295"/>
          </p:nvPr>
        </p:nvSpPr>
        <p:spPr/>
        <p:txBody>
          <a:bodyPr/>
          <a:lstStyle/>
          <a:p>
            <a:pPr eaLnBrk="1" hangingPunct="1"/>
            <a:r>
              <a:rPr lang="en-US" sz="3000" b="1" smtClean="0">
                <a:solidFill>
                  <a:schemeClr val="accent2"/>
                </a:solidFill>
                <a:latin typeface="Garamond" pitchFamily="18" charset="0"/>
                <a:ea typeface="Arial Unicode MS" pitchFamily="34" charset="-128"/>
                <a:cs typeface="Arial Unicode MS" pitchFamily="34" charset="-128"/>
              </a:rPr>
              <a:t>Revascularization to Improve Symptoms (cont.)</a:t>
            </a:r>
            <a:endParaRPr lang="en-US" sz="3000" b="1" smtClean="0">
              <a:solidFill>
                <a:schemeClr val="accent2"/>
              </a:solidFill>
              <a:latin typeface="Garamond" pitchFamily="18" charset="0"/>
            </a:endParaRPr>
          </a:p>
        </p:txBody>
      </p:sp>
      <p:sp>
        <p:nvSpPr>
          <p:cNvPr id="23556"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23557"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23558" name="WordArt 622"/>
          <p:cNvSpPr>
            <a:spLocks noChangeArrowheads="1" noChangeShapeType="1" noTextEdit="1"/>
          </p:cNvSpPr>
          <p:nvPr/>
        </p:nvSpPr>
        <p:spPr bwMode="auto">
          <a:xfrm>
            <a:off x="838200" y="4529138"/>
            <a:ext cx="160338"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
          <p:cNvGrpSpPr>
            <a:grpSpLocks/>
          </p:cNvGrpSpPr>
          <p:nvPr/>
        </p:nvGrpSpPr>
        <p:grpSpPr bwMode="auto">
          <a:xfrm>
            <a:off x="228600" y="1828800"/>
            <a:ext cx="1216025" cy="942975"/>
            <a:chOff x="6705600" y="2667000"/>
            <a:chExt cx="1216025" cy="942975"/>
          </a:xfrm>
        </p:grpSpPr>
        <p:grpSp>
          <p:nvGrpSpPr>
            <p:cNvPr id="3" name="Group 95"/>
            <p:cNvGrpSpPr>
              <a:grpSpLocks/>
            </p:cNvGrpSpPr>
            <p:nvPr/>
          </p:nvGrpSpPr>
          <p:grpSpPr bwMode="auto">
            <a:xfrm>
              <a:off x="6705600" y="2667000"/>
              <a:ext cx="1216025" cy="942975"/>
              <a:chOff x="3986" y="942"/>
              <a:chExt cx="766" cy="594"/>
            </a:xfrm>
          </p:grpSpPr>
          <p:sp>
            <p:nvSpPr>
              <p:cNvPr id="2357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357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357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357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357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2357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2357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2358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23572" name="Freeform 289"/>
            <p:cNvSpPr>
              <a:spLocks/>
            </p:cNvSpPr>
            <p:nvPr/>
          </p:nvSpPr>
          <p:spPr bwMode="auto">
            <a:xfrm>
              <a:off x="7086600" y="3048000"/>
              <a:ext cx="176213"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grpSp>
      <p:grpSp>
        <p:nvGrpSpPr>
          <p:cNvPr id="4" name="Group 8"/>
          <p:cNvGrpSpPr>
            <a:grpSpLocks/>
          </p:cNvGrpSpPr>
          <p:nvPr/>
        </p:nvGrpSpPr>
        <p:grpSpPr bwMode="auto">
          <a:xfrm>
            <a:off x="304800" y="3733800"/>
            <a:ext cx="1216025" cy="942975"/>
            <a:chOff x="3810000" y="2667000"/>
            <a:chExt cx="1216025" cy="942975"/>
          </a:xfrm>
        </p:grpSpPr>
        <p:grpSp>
          <p:nvGrpSpPr>
            <p:cNvPr id="5" name="Group 95"/>
            <p:cNvGrpSpPr>
              <a:grpSpLocks/>
            </p:cNvGrpSpPr>
            <p:nvPr/>
          </p:nvGrpSpPr>
          <p:grpSpPr bwMode="auto">
            <a:xfrm>
              <a:off x="3810000" y="2667000"/>
              <a:ext cx="1216025" cy="942975"/>
              <a:chOff x="3986" y="942"/>
              <a:chExt cx="766" cy="594"/>
            </a:xfrm>
          </p:grpSpPr>
          <p:sp>
            <p:nvSpPr>
              <p:cNvPr id="2356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356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356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356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356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2356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2356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2357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23562" name="WordArt 622"/>
            <p:cNvSpPr>
              <a:spLocks noChangeArrowheads="1" noChangeShapeType="1" noTextEdit="1"/>
            </p:cNvSpPr>
            <p:nvPr/>
          </p:nvSpPr>
          <p:spPr bwMode="auto">
            <a:xfrm>
              <a:off x="4191000" y="3048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4294967295"/>
          </p:nvPr>
        </p:nvSpPr>
        <p:spPr>
          <a:xfrm>
            <a:off x="1524000" y="1600200"/>
            <a:ext cx="7234238" cy="4419600"/>
          </a:xfrm>
        </p:spPr>
        <p:txBody>
          <a:bodyPr/>
          <a:lstStyle/>
          <a:p>
            <a:pPr eaLnBrk="1" hangingPunct="1">
              <a:lnSpc>
                <a:spcPct val="80000"/>
              </a:lnSpc>
              <a:buFontTx/>
              <a:buNone/>
            </a:pPr>
            <a:r>
              <a:rPr lang="en-US" sz="2800" b="1" smtClean="0"/>
              <a:t>	</a:t>
            </a:r>
            <a:r>
              <a:rPr lang="en-US" sz="2400" smtClean="0"/>
              <a:t>CABG to improve symptoms might be reasonable for patients with previous CABG, 1 or more significant (≥70% diameter) coronary artery stenoses not amenable to PCI, and unacceptable angina despite GDMT.</a:t>
            </a:r>
          </a:p>
          <a:p>
            <a:pPr eaLnBrk="1" hangingPunct="1">
              <a:lnSpc>
                <a:spcPct val="80000"/>
              </a:lnSpc>
              <a:buFontTx/>
              <a:buNone/>
            </a:pPr>
            <a:endParaRPr lang="en-US" sz="2400" smtClean="0"/>
          </a:p>
          <a:p>
            <a:pPr eaLnBrk="1" hangingPunct="1">
              <a:lnSpc>
                <a:spcPct val="80000"/>
              </a:lnSpc>
              <a:buFontTx/>
              <a:buNone/>
            </a:pPr>
            <a:r>
              <a:rPr lang="en-US" sz="2800" smtClean="0"/>
              <a:t>	</a:t>
            </a:r>
            <a:r>
              <a:rPr lang="en-US" sz="2400" smtClean="0"/>
              <a:t>Transmyocardial laser revascularization performed as an adjunct to CABG to improve symptoms may be reasonable in patients with viable ischemic myocardium that is perfused by arteries that are not amenable to grafting.</a:t>
            </a:r>
          </a:p>
        </p:txBody>
      </p:sp>
      <p:sp>
        <p:nvSpPr>
          <p:cNvPr id="24579" name="Rectangle 13"/>
          <p:cNvSpPr>
            <a:spLocks noGrp="1" noChangeArrowheads="1"/>
          </p:cNvSpPr>
          <p:nvPr>
            <p:ph type="title" idx="4294967295"/>
          </p:nvPr>
        </p:nvSpPr>
        <p:spPr/>
        <p:txBody>
          <a:bodyPr/>
          <a:lstStyle/>
          <a:p>
            <a:pPr eaLnBrk="1" hangingPunct="1"/>
            <a:r>
              <a:rPr lang="en-US" sz="3000" b="1" smtClean="0">
                <a:solidFill>
                  <a:schemeClr val="accent2"/>
                </a:solidFill>
                <a:latin typeface="Garamond" pitchFamily="18" charset="0"/>
                <a:ea typeface="Arial Unicode MS" pitchFamily="34" charset="-128"/>
                <a:cs typeface="Arial Unicode MS" pitchFamily="34" charset="-128"/>
              </a:rPr>
              <a:t>Revascularization to Improve Symptoms (cont.)</a:t>
            </a:r>
            <a:endParaRPr lang="en-US" sz="3000" b="1" smtClean="0">
              <a:solidFill>
                <a:schemeClr val="accent2"/>
              </a:solidFill>
              <a:latin typeface="Garamond" pitchFamily="18" charset="0"/>
            </a:endParaRPr>
          </a:p>
        </p:txBody>
      </p:sp>
      <p:sp>
        <p:nvSpPr>
          <p:cNvPr id="24580"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24581"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24582" name="WordArt 622"/>
          <p:cNvSpPr>
            <a:spLocks noChangeArrowheads="1" noChangeShapeType="1" noTextEdit="1"/>
          </p:cNvSpPr>
          <p:nvPr/>
        </p:nvSpPr>
        <p:spPr bwMode="auto">
          <a:xfrm>
            <a:off x="1143000" y="4510088"/>
            <a:ext cx="160338"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10"/>
          <p:cNvGrpSpPr>
            <a:grpSpLocks/>
          </p:cNvGrpSpPr>
          <p:nvPr/>
        </p:nvGrpSpPr>
        <p:grpSpPr bwMode="auto">
          <a:xfrm>
            <a:off x="381000" y="1676400"/>
            <a:ext cx="1216025" cy="942975"/>
            <a:chOff x="6705600" y="3810000"/>
            <a:chExt cx="1216025" cy="942975"/>
          </a:xfrm>
        </p:grpSpPr>
        <p:grpSp>
          <p:nvGrpSpPr>
            <p:cNvPr id="3" name="Group 95"/>
            <p:cNvGrpSpPr>
              <a:grpSpLocks/>
            </p:cNvGrpSpPr>
            <p:nvPr/>
          </p:nvGrpSpPr>
          <p:grpSpPr bwMode="auto">
            <a:xfrm>
              <a:off x="6705600" y="3810000"/>
              <a:ext cx="1216025" cy="942975"/>
              <a:chOff x="3986" y="942"/>
              <a:chExt cx="766" cy="594"/>
            </a:xfrm>
          </p:grpSpPr>
          <p:sp>
            <p:nvSpPr>
              <p:cNvPr id="2459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459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459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460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460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2460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2460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2460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24596" name="Freeform 289"/>
            <p:cNvSpPr>
              <a:spLocks/>
            </p:cNvSpPr>
            <p:nvPr/>
          </p:nvSpPr>
          <p:spPr bwMode="auto">
            <a:xfrm>
              <a:off x="7391400" y="4191000"/>
              <a:ext cx="176213"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grpSp>
      <p:grpSp>
        <p:nvGrpSpPr>
          <p:cNvPr id="4" name="Group 7"/>
          <p:cNvGrpSpPr>
            <a:grpSpLocks/>
          </p:cNvGrpSpPr>
          <p:nvPr/>
        </p:nvGrpSpPr>
        <p:grpSpPr bwMode="auto">
          <a:xfrm>
            <a:off x="381000" y="3657600"/>
            <a:ext cx="1216025" cy="942975"/>
            <a:chOff x="3810000" y="3810000"/>
            <a:chExt cx="1216025" cy="942975"/>
          </a:xfrm>
        </p:grpSpPr>
        <p:grpSp>
          <p:nvGrpSpPr>
            <p:cNvPr id="5" name="Group 95"/>
            <p:cNvGrpSpPr>
              <a:grpSpLocks/>
            </p:cNvGrpSpPr>
            <p:nvPr/>
          </p:nvGrpSpPr>
          <p:grpSpPr bwMode="auto">
            <a:xfrm>
              <a:off x="3810000" y="3810000"/>
              <a:ext cx="1216025" cy="942975"/>
              <a:chOff x="3986" y="942"/>
              <a:chExt cx="766" cy="594"/>
            </a:xfrm>
          </p:grpSpPr>
          <p:sp>
            <p:nvSpPr>
              <p:cNvPr id="2458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458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458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459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459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2459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2459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2459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24586" name="WordArt 622"/>
            <p:cNvSpPr>
              <a:spLocks noChangeArrowheads="1" noChangeShapeType="1" noTextEdit="1"/>
            </p:cNvSpPr>
            <p:nvPr/>
          </p:nvSpPr>
          <p:spPr bwMode="auto">
            <a:xfrm>
              <a:off x="4495800" y="4191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4294967295"/>
          </p:nvPr>
        </p:nvSpPr>
        <p:spPr>
          <a:xfrm>
            <a:off x="1524000" y="2057400"/>
            <a:ext cx="7234238" cy="3962400"/>
          </a:xfrm>
        </p:spPr>
        <p:txBody>
          <a:bodyPr/>
          <a:lstStyle/>
          <a:p>
            <a:pPr eaLnBrk="1" hangingPunct="1">
              <a:lnSpc>
                <a:spcPct val="80000"/>
              </a:lnSpc>
              <a:buFontTx/>
              <a:buNone/>
            </a:pPr>
            <a:r>
              <a:rPr lang="en-US" sz="2800" smtClean="0"/>
              <a:t>	</a:t>
            </a:r>
            <a:r>
              <a:rPr lang="en-US" sz="2400" smtClean="0"/>
              <a:t>CABG or PCI to improve symptoms </a:t>
            </a:r>
            <a:r>
              <a:rPr lang="en-US" sz="2400" smtClean="0">
                <a:solidFill>
                  <a:srgbClr val="FF0000"/>
                </a:solidFill>
              </a:rPr>
              <a:t>should not be performed </a:t>
            </a:r>
            <a:r>
              <a:rPr lang="en-US" sz="2400" smtClean="0"/>
              <a:t>in patients who do not meet anatomic (≥50% left main or ≥70% non</a:t>
            </a:r>
            <a:r>
              <a:rPr lang="en-US" sz="2400" smtClean="0">
                <a:sym typeface="Symbol" pitchFamily="18" charset="2"/>
              </a:rPr>
              <a:t></a:t>
            </a:r>
            <a:r>
              <a:rPr lang="en-US" sz="2400" smtClean="0"/>
              <a:t>left main stenosis) or physiologic (e.g., abnormal fractional flow reserve) criteria for revascularization.</a:t>
            </a:r>
          </a:p>
        </p:txBody>
      </p:sp>
      <p:sp>
        <p:nvSpPr>
          <p:cNvPr id="25603" name="Rectangle 13"/>
          <p:cNvSpPr>
            <a:spLocks noGrp="1" noChangeArrowheads="1"/>
          </p:cNvSpPr>
          <p:nvPr>
            <p:ph type="title" idx="4294967295"/>
          </p:nvPr>
        </p:nvSpPr>
        <p:spPr/>
        <p:txBody>
          <a:bodyPr/>
          <a:lstStyle/>
          <a:p>
            <a:pPr eaLnBrk="1" hangingPunct="1"/>
            <a:r>
              <a:rPr lang="en-US" sz="3000" b="1" smtClean="0">
                <a:solidFill>
                  <a:schemeClr val="accent2"/>
                </a:solidFill>
                <a:latin typeface="Garamond" pitchFamily="18" charset="0"/>
                <a:ea typeface="Arial Unicode MS" pitchFamily="34" charset="-128"/>
                <a:cs typeface="Arial Unicode MS" pitchFamily="34" charset="-128"/>
              </a:rPr>
              <a:t>Revascularization to Improve Symptoms (cont.)</a:t>
            </a:r>
            <a:endParaRPr lang="en-US" sz="3000" b="1" smtClean="0">
              <a:solidFill>
                <a:schemeClr val="accent2"/>
              </a:solidFill>
              <a:latin typeface="Garamond" pitchFamily="18" charset="0"/>
            </a:endParaRPr>
          </a:p>
        </p:txBody>
      </p:sp>
      <p:sp>
        <p:nvSpPr>
          <p:cNvPr id="25604" name="Rectangle 6"/>
          <p:cNvSpPr>
            <a:spLocks noChangeArrowheads="1"/>
          </p:cNvSpPr>
          <p:nvPr/>
        </p:nvSpPr>
        <p:spPr bwMode="auto">
          <a:xfrm>
            <a:off x="387350" y="2308225"/>
            <a:ext cx="66675" cy="288925"/>
          </a:xfrm>
          <a:prstGeom prst="rect">
            <a:avLst/>
          </a:prstGeom>
          <a:noFill/>
          <a:ln w="9525">
            <a:noFill/>
            <a:miter lim="800000"/>
            <a:headEnd/>
            <a:tailEnd/>
          </a:ln>
        </p:spPr>
        <p:txBody>
          <a:bodyPr wrap="none" lIns="0" tIns="0" rIns="0" bIns="0">
            <a:spAutoFit/>
          </a:bodyPr>
          <a:lstStyle/>
          <a:p>
            <a:r>
              <a:rPr lang="en-US" sz="1900">
                <a:solidFill>
                  <a:srgbClr val="FFFFFF"/>
                </a:solidFill>
              </a:rPr>
              <a:t>I</a:t>
            </a:r>
            <a:endParaRPr lang="en-US"/>
          </a:p>
        </p:txBody>
      </p:sp>
      <p:sp>
        <p:nvSpPr>
          <p:cNvPr id="25605" name="Rectangle 21"/>
          <p:cNvSpPr>
            <a:spLocks noChangeArrowheads="1"/>
          </p:cNvSpPr>
          <p:nvPr/>
        </p:nvSpPr>
        <p:spPr bwMode="auto">
          <a:xfrm>
            <a:off x="654050" y="2309813"/>
            <a:ext cx="268288" cy="288925"/>
          </a:xfrm>
          <a:prstGeom prst="rect">
            <a:avLst/>
          </a:prstGeom>
          <a:noFill/>
          <a:ln w="9525">
            <a:noFill/>
            <a:miter lim="800000"/>
            <a:headEnd/>
            <a:tailEnd/>
          </a:ln>
        </p:spPr>
        <p:txBody>
          <a:bodyPr wrap="none" lIns="0" tIns="0" rIns="0" bIns="0">
            <a:spAutoFit/>
          </a:bodyPr>
          <a:lstStyle/>
          <a:p>
            <a:r>
              <a:rPr lang="en-US" sz="1900">
                <a:solidFill>
                  <a:srgbClr val="FFFFFF"/>
                </a:solidFill>
              </a:rPr>
              <a:t>IIa</a:t>
            </a:r>
            <a:endParaRPr lang="en-US"/>
          </a:p>
        </p:txBody>
      </p:sp>
      <p:sp>
        <p:nvSpPr>
          <p:cNvPr id="25606" name="Rectangle 24"/>
          <p:cNvSpPr>
            <a:spLocks noChangeArrowheads="1"/>
          </p:cNvSpPr>
          <p:nvPr/>
        </p:nvSpPr>
        <p:spPr bwMode="auto">
          <a:xfrm>
            <a:off x="1055688" y="2309813"/>
            <a:ext cx="280987" cy="288925"/>
          </a:xfrm>
          <a:prstGeom prst="rect">
            <a:avLst/>
          </a:prstGeom>
          <a:noFill/>
          <a:ln w="9525">
            <a:noFill/>
            <a:miter lim="800000"/>
            <a:headEnd/>
            <a:tailEnd/>
          </a:ln>
        </p:spPr>
        <p:txBody>
          <a:bodyPr wrap="none" lIns="0" tIns="0" rIns="0" bIns="0">
            <a:spAutoFit/>
          </a:bodyPr>
          <a:lstStyle/>
          <a:p>
            <a:r>
              <a:rPr lang="en-US" sz="1900">
                <a:solidFill>
                  <a:srgbClr val="FFFFFF"/>
                </a:solidFill>
              </a:rPr>
              <a:t>IIb</a:t>
            </a:r>
            <a:endParaRPr lang="en-US"/>
          </a:p>
        </p:txBody>
      </p:sp>
      <p:sp>
        <p:nvSpPr>
          <p:cNvPr id="25607" name="Rectangle 27"/>
          <p:cNvSpPr>
            <a:spLocks noChangeArrowheads="1"/>
          </p:cNvSpPr>
          <p:nvPr/>
        </p:nvSpPr>
        <p:spPr bwMode="auto">
          <a:xfrm>
            <a:off x="1457325" y="2309813"/>
            <a:ext cx="200025" cy="288925"/>
          </a:xfrm>
          <a:prstGeom prst="rect">
            <a:avLst/>
          </a:prstGeom>
          <a:noFill/>
          <a:ln w="9525">
            <a:noFill/>
            <a:miter lim="800000"/>
            <a:headEnd/>
            <a:tailEnd/>
          </a:ln>
        </p:spPr>
        <p:txBody>
          <a:bodyPr wrap="none" lIns="0" tIns="0" rIns="0" bIns="0">
            <a:spAutoFit/>
          </a:bodyPr>
          <a:lstStyle/>
          <a:p>
            <a:r>
              <a:rPr lang="en-US" sz="1900">
                <a:solidFill>
                  <a:srgbClr val="FFFFFF"/>
                </a:solidFill>
              </a:rPr>
              <a:t>III</a:t>
            </a:r>
            <a:endParaRPr lang="en-US"/>
          </a:p>
        </p:txBody>
      </p:sp>
      <p:sp>
        <p:nvSpPr>
          <p:cNvPr id="25608" name="Rectangle 33"/>
          <p:cNvSpPr>
            <a:spLocks noChangeArrowheads="1"/>
          </p:cNvSpPr>
          <p:nvPr/>
        </p:nvSpPr>
        <p:spPr bwMode="auto">
          <a:xfrm>
            <a:off x="387350" y="2308225"/>
            <a:ext cx="66675" cy="288925"/>
          </a:xfrm>
          <a:prstGeom prst="rect">
            <a:avLst/>
          </a:prstGeom>
          <a:noFill/>
          <a:ln w="9525">
            <a:noFill/>
            <a:miter lim="800000"/>
            <a:headEnd/>
            <a:tailEnd/>
          </a:ln>
        </p:spPr>
        <p:txBody>
          <a:bodyPr wrap="none" lIns="0" tIns="0" rIns="0" bIns="0">
            <a:spAutoFit/>
          </a:bodyPr>
          <a:lstStyle/>
          <a:p>
            <a:r>
              <a:rPr lang="en-US" sz="1900">
                <a:solidFill>
                  <a:srgbClr val="FFFFFF"/>
                </a:solidFill>
              </a:rPr>
              <a:t>I</a:t>
            </a:r>
            <a:endParaRPr lang="en-US"/>
          </a:p>
        </p:txBody>
      </p:sp>
      <p:sp>
        <p:nvSpPr>
          <p:cNvPr id="25609" name="Rectangle 48"/>
          <p:cNvSpPr>
            <a:spLocks noChangeArrowheads="1"/>
          </p:cNvSpPr>
          <p:nvPr/>
        </p:nvSpPr>
        <p:spPr bwMode="auto">
          <a:xfrm>
            <a:off x="654050" y="2309813"/>
            <a:ext cx="268288" cy="288925"/>
          </a:xfrm>
          <a:prstGeom prst="rect">
            <a:avLst/>
          </a:prstGeom>
          <a:noFill/>
          <a:ln w="9525">
            <a:noFill/>
            <a:miter lim="800000"/>
            <a:headEnd/>
            <a:tailEnd/>
          </a:ln>
        </p:spPr>
        <p:txBody>
          <a:bodyPr wrap="none" lIns="0" tIns="0" rIns="0" bIns="0">
            <a:spAutoFit/>
          </a:bodyPr>
          <a:lstStyle/>
          <a:p>
            <a:r>
              <a:rPr lang="en-US" sz="1900">
                <a:solidFill>
                  <a:srgbClr val="FFFFFF"/>
                </a:solidFill>
              </a:rPr>
              <a:t>IIa</a:t>
            </a:r>
            <a:endParaRPr lang="en-US"/>
          </a:p>
        </p:txBody>
      </p:sp>
      <p:sp>
        <p:nvSpPr>
          <p:cNvPr id="25610" name="Rectangle 51"/>
          <p:cNvSpPr>
            <a:spLocks noChangeArrowheads="1"/>
          </p:cNvSpPr>
          <p:nvPr/>
        </p:nvSpPr>
        <p:spPr bwMode="auto">
          <a:xfrm>
            <a:off x="1055688" y="2309813"/>
            <a:ext cx="280987" cy="288925"/>
          </a:xfrm>
          <a:prstGeom prst="rect">
            <a:avLst/>
          </a:prstGeom>
          <a:noFill/>
          <a:ln w="9525">
            <a:noFill/>
            <a:miter lim="800000"/>
            <a:headEnd/>
            <a:tailEnd/>
          </a:ln>
        </p:spPr>
        <p:txBody>
          <a:bodyPr wrap="none" lIns="0" tIns="0" rIns="0" bIns="0">
            <a:spAutoFit/>
          </a:bodyPr>
          <a:lstStyle/>
          <a:p>
            <a:r>
              <a:rPr lang="en-US" sz="1900">
                <a:solidFill>
                  <a:srgbClr val="FFFFFF"/>
                </a:solidFill>
              </a:rPr>
              <a:t>IIb</a:t>
            </a:r>
            <a:endParaRPr lang="en-US"/>
          </a:p>
        </p:txBody>
      </p:sp>
      <p:sp>
        <p:nvSpPr>
          <p:cNvPr id="25611" name="Rectangle 54"/>
          <p:cNvSpPr>
            <a:spLocks noChangeArrowheads="1"/>
          </p:cNvSpPr>
          <p:nvPr/>
        </p:nvSpPr>
        <p:spPr bwMode="auto">
          <a:xfrm>
            <a:off x="1457325" y="2309813"/>
            <a:ext cx="200025" cy="288925"/>
          </a:xfrm>
          <a:prstGeom prst="rect">
            <a:avLst/>
          </a:prstGeom>
          <a:noFill/>
          <a:ln w="9525">
            <a:noFill/>
            <a:miter lim="800000"/>
            <a:headEnd/>
            <a:tailEnd/>
          </a:ln>
        </p:spPr>
        <p:txBody>
          <a:bodyPr wrap="none" lIns="0" tIns="0" rIns="0" bIns="0">
            <a:spAutoFit/>
          </a:bodyPr>
          <a:lstStyle/>
          <a:p>
            <a:r>
              <a:rPr lang="en-US" sz="1900">
                <a:solidFill>
                  <a:srgbClr val="FFFFFF"/>
                </a:solidFill>
              </a:rPr>
              <a:t>III</a:t>
            </a:r>
            <a:endParaRPr lang="en-US"/>
          </a:p>
        </p:txBody>
      </p:sp>
      <p:sp>
        <p:nvSpPr>
          <p:cNvPr id="25612" name="Rectangle 57"/>
          <p:cNvSpPr>
            <a:spLocks noChangeArrowheads="1"/>
          </p:cNvSpPr>
          <p:nvPr/>
        </p:nvSpPr>
        <p:spPr bwMode="auto">
          <a:xfrm>
            <a:off x="387350" y="2308225"/>
            <a:ext cx="66675" cy="288925"/>
          </a:xfrm>
          <a:prstGeom prst="rect">
            <a:avLst/>
          </a:prstGeom>
          <a:noFill/>
          <a:ln w="9525">
            <a:noFill/>
            <a:miter lim="800000"/>
            <a:headEnd/>
            <a:tailEnd/>
          </a:ln>
        </p:spPr>
        <p:txBody>
          <a:bodyPr wrap="none" lIns="0" tIns="0" rIns="0" bIns="0">
            <a:spAutoFit/>
          </a:bodyPr>
          <a:lstStyle/>
          <a:p>
            <a:r>
              <a:rPr lang="en-US" sz="1900">
                <a:solidFill>
                  <a:srgbClr val="FFFFFF"/>
                </a:solidFill>
              </a:rPr>
              <a:t>I</a:t>
            </a:r>
            <a:endParaRPr lang="en-US"/>
          </a:p>
        </p:txBody>
      </p:sp>
      <p:sp>
        <p:nvSpPr>
          <p:cNvPr id="25613" name="Rectangle 72"/>
          <p:cNvSpPr>
            <a:spLocks noChangeArrowheads="1"/>
          </p:cNvSpPr>
          <p:nvPr/>
        </p:nvSpPr>
        <p:spPr bwMode="auto">
          <a:xfrm>
            <a:off x="654050" y="2309813"/>
            <a:ext cx="268288" cy="288925"/>
          </a:xfrm>
          <a:prstGeom prst="rect">
            <a:avLst/>
          </a:prstGeom>
          <a:noFill/>
          <a:ln w="9525">
            <a:noFill/>
            <a:miter lim="800000"/>
            <a:headEnd/>
            <a:tailEnd/>
          </a:ln>
        </p:spPr>
        <p:txBody>
          <a:bodyPr wrap="none" lIns="0" tIns="0" rIns="0" bIns="0">
            <a:spAutoFit/>
          </a:bodyPr>
          <a:lstStyle/>
          <a:p>
            <a:r>
              <a:rPr lang="en-US" sz="1900">
                <a:solidFill>
                  <a:srgbClr val="FFFFFF"/>
                </a:solidFill>
              </a:rPr>
              <a:t>IIa</a:t>
            </a:r>
            <a:endParaRPr lang="en-US"/>
          </a:p>
        </p:txBody>
      </p:sp>
      <p:sp>
        <p:nvSpPr>
          <p:cNvPr id="25614" name="Rectangle 75"/>
          <p:cNvSpPr>
            <a:spLocks noChangeArrowheads="1"/>
          </p:cNvSpPr>
          <p:nvPr/>
        </p:nvSpPr>
        <p:spPr bwMode="auto">
          <a:xfrm>
            <a:off x="1055688" y="2309813"/>
            <a:ext cx="280987" cy="288925"/>
          </a:xfrm>
          <a:prstGeom prst="rect">
            <a:avLst/>
          </a:prstGeom>
          <a:noFill/>
          <a:ln w="9525">
            <a:noFill/>
            <a:miter lim="800000"/>
            <a:headEnd/>
            <a:tailEnd/>
          </a:ln>
        </p:spPr>
        <p:txBody>
          <a:bodyPr wrap="none" lIns="0" tIns="0" rIns="0" bIns="0">
            <a:spAutoFit/>
          </a:bodyPr>
          <a:lstStyle/>
          <a:p>
            <a:r>
              <a:rPr lang="en-US" sz="1900">
                <a:solidFill>
                  <a:srgbClr val="FFFFFF"/>
                </a:solidFill>
              </a:rPr>
              <a:t>IIb</a:t>
            </a:r>
            <a:endParaRPr lang="en-US"/>
          </a:p>
        </p:txBody>
      </p:sp>
      <p:sp>
        <p:nvSpPr>
          <p:cNvPr id="25615" name="Rectangle 78"/>
          <p:cNvSpPr>
            <a:spLocks noChangeArrowheads="1"/>
          </p:cNvSpPr>
          <p:nvPr/>
        </p:nvSpPr>
        <p:spPr bwMode="auto">
          <a:xfrm>
            <a:off x="1457325" y="2309813"/>
            <a:ext cx="200025" cy="288925"/>
          </a:xfrm>
          <a:prstGeom prst="rect">
            <a:avLst/>
          </a:prstGeom>
          <a:noFill/>
          <a:ln w="9525">
            <a:noFill/>
            <a:miter lim="800000"/>
            <a:headEnd/>
            <a:tailEnd/>
          </a:ln>
        </p:spPr>
        <p:txBody>
          <a:bodyPr wrap="none" lIns="0" tIns="0" rIns="0" bIns="0">
            <a:spAutoFit/>
          </a:bodyPr>
          <a:lstStyle/>
          <a:p>
            <a:r>
              <a:rPr lang="en-US" sz="1900">
                <a:solidFill>
                  <a:srgbClr val="FFFFFF"/>
                </a:solidFill>
              </a:rPr>
              <a:t>III</a:t>
            </a:r>
            <a:endParaRPr lang="en-US"/>
          </a:p>
        </p:txBody>
      </p:sp>
      <p:sp>
        <p:nvSpPr>
          <p:cNvPr id="25616" name="Rectangle 105"/>
          <p:cNvSpPr>
            <a:spLocks noChangeArrowheads="1"/>
          </p:cNvSpPr>
          <p:nvPr/>
        </p:nvSpPr>
        <p:spPr bwMode="auto">
          <a:xfrm>
            <a:off x="654050" y="2309813"/>
            <a:ext cx="268288" cy="288925"/>
          </a:xfrm>
          <a:prstGeom prst="rect">
            <a:avLst/>
          </a:prstGeom>
          <a:noFill/>
          <a:ln w="9525">
            <a:noFill/>
            <a:miter lim="800000"/>
            <a:headEnd/>
            <a:tailEnd/>
          </a:ln>
        </p:spPr>
        <p:txBody>
          <a:bodyPr wrap="none" lIns="0" tIns="0" rIns="0" bIns="0">
            <a:spAutoFit/>
          </a:bodyPr>
          <a:lstStyle/>
          <a:p>
            <a:r>
              <a:rPr lang="en-US" sz="1900">
                <a:solidFill>
                  <a:srgbClr val="FFFFFF"/>
                </a:solidFill>
              </a:rPr>
              <a:t>IIa</a:t>
            </a:r>
            <a:endParaRPr lang="en-US"/>
          </a:p>
        </p:txBody>
      </p:sp>
      <p:sp>
        <p:nvSpPr>
          <p:cNvPr id="25617" name="Rectangle 108"/>
          <p:cNvSpPr>
            <a:spLocks noChangeArrowheads="1"/>
          </p:cNvSpPr>
          <p:nvPr/>
        </p:nvSpPr>
        <p:spPr bwMode="auto">
          <a:xfrm>
            <a:off x="1055688" y="2309813"/>
            <a:ext cx="280987" cy="288925"/>
          </a:xfrm>
          <a:prstGeom prst="rect">
            <a:avLst/>
          </a:prstGeom>
          <a:noFill/>
          <a:ln w="9525">
            <a:noFill/>
            <a:miter lim="800000"/>
            <a:headEnd/>
            <a:tailEnd/>
          </a:ln>
        </p:spPr>
        <p:txBody>
          <a:bodyPr wrap="none" lIns="0" tIns="0" rIns="0" bIns="0">
            <a:spAutoFit/>
          </a:bodyPr>
          <a:lstStyle/>
          <a:p>
            <a:r>
              <a:rPr lang="en-US" sz="1900">
                <a:solidFill>
                  <a:srgbClr val="FFFFFF"/>
                </a:solidFill>
              </a:rPr>
              <a:t>IIb</a:t>
            </a:r>
            <a:endParaRPr lang="en-US"/>
          </a:p>
        </p:txBody>
      </p:sp>
      <p:sp>
        <p:nvSpPr>
          <p:cNvPr id="25618" name="Rectangle 111"/>
          <p:cNvSpPr>
            <a:spLocks noChangeArrowheads="1"/>
          </p:cNvSpPr>
          <p:nvPr/>
        </p:nvSpPr>
        <p:spPr bwMode="auto">
          <a:xfrm>
            <a:off x="1457325" y="2309813"/>
            <a:ext cx="200025" cy="288925"/>
          </a:xfrm>
          <a:prstGeom prst="rect">
            <a:avLst/>
          </a:prstGeom>
          <a:noFill/>
          <a:ln w="9525">
            <a:noFill/>
            <a:miter lim="800000"/>
            <a:headEnd/>
            <a:tailEnd/>
          </a:ln>
        </p:spPr>
        <p:txBody>
          <a:bodyPr wrap="none" lIns="0" tIns="0" rIns="0" bIns="0">
            <a:spAutoFit/>
          </a:bodyPr>
          <a:lstStyle/>
          <a:p>
            <a:r>
              <a:rPr lang="en-US" sz="1900">
                <a:solidFill>
                  <a:srgbClr val="FFFFFF"/>
                </a:solidFill>
              </a:rPr>
              <a:t>III</a:t>
            </a:r>
            <a:endParaRPr lang="en-US"/>
          </a:p>
        </p:txBody>
      </p:sp>
      <p:sp>
        <p:nvSpPr>
          <p:cNvPr id="25619" name="TextBox 1"/>
          <p:cNvSpPr txBox="1">
            <a:spLocks noChangeArrowheads="1"/>
          </p:cNvSpPr>
          <p:nvPr/>
        </p:nvSpPr>
        <p:spPr bwMode="auto">
          <a:xfrm>
            <a:off x="615950" y="3070225"/>
            <a:ext cx="828675" cy="369888"/>
          </a:xfrm>
          <a:prstGeom prst="rect">
            <a:avLst/>
          </a:prstGeom>
          <a:noFill/>
          <a:ln w="9525">
            <a:noFill/>
            <a:miter lim="800000"/>
            <a:headEnd/>
            <a:tailEnd/>
          </a:ln>
        </p:spPr>
        <p:txBody>
          <a:bodyPr>
            <a:spAutoFit/>
          </a:bodyPr>
          <a:lstStyle/>
          <a:p>
            <a:r>
              <a:rPr lang="en-US"/>
              <a:t>Harm</a:t>
            </a:r>
          </a:p>
        </p:txBody>
      </p:sp>
      <p:grpSp>
        <p:nvGrpSpPr>
          <p:cNvPr id="2" name="Group 11"/>
          <p:cNvGrpSpPr>
            <a:grpSpLocks/>
          </p:cNvGrpSpPr>
          <p:nvPr/>
        </p:nvGrpSpPr>
        <p:grpSpPr bwMode="auto">
          <a:xfrm>
            <a:off x="420688" y="2127250"/>
            <a:ext cx="1216025" cy="942975"/>
            <a:chOff x="6705600" y="4953000"/>
            <a:chExt cx="1216025" cy="942975"/>
          </a:xfrm>
        </p:grpSpPr>
        <p:grpSp>
          <p:nvGrpSpPr>
            <p:cNvPr id="3" name="Group 95"/>
            <p:cNvGrpSpPr>
              <a:grpSpLocks/>
            </p:cNvGrpSpPr>
            <p:nvPr/>
          </p:nvGrpSpPr>
          <p:grpSpPr bwMode="auto">
            <a:xfrm>
              <a:off x="6705600" y="4953000"/>
              <a:ext cx="1216025" cy="942975"/>
              <a:chOff x="3986" y="942"/>
              <a:chExt cx="766" cy="594"/>
            </a:xfrm>
          </p:grpSpPr>
          <p:sp>
            <p:nvSpPr>
              <p:cNvPr id="2562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562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562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562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562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2562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2562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2563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25622" name="Freeform 289"/>
            <p:cNvSpPr>
              <a:spLocks/>
            </p:cNvSpPr>
            <p:nvPr/>
          </p:nvSpPr>
          <p:spPr bwMode="auto">
            <a:xfrm>
              <a:off x="7696200" y="5334000"/>
              <a:ext cx="176213"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990600" y="2498725"/>
            <a:ext cx="7239000" cy="1938338"/>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Dual Antiplatelet Therapy Compliance and Stent Thrombosis</a:t>
            </a:r>
          </a:p>
        </p:txBody>
      </p:sp>
      <p:sp>
        <p:nvSpPr>
          <p:cNvPr id="26627"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CAD Revascularization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4294967295"/>
          </p:nvPr>
        </p:nvSpPr>
        <p:spPr>
          <a:xfrm>
            <a:off x="1600200" y="1949450"/>
            <a:ext cx="7300913" cy="3962400"/>
          </a:xfrm>
        </p:spPr>
        <p:txBody>
          <a:bodyPr/>
          <a:lstStyle/>
          <a:p>
            <a:pPr eaLnBrk="1" hangingPunct="1">
              <a:lnSpc>
                <a:spcPct val="80000"/>
              </a:lnSpc>
              <a:buFontTx/>
              <a:buNone/>
            </a:pPr>
            <a:r>
              <a:rPr lang="en-US" sz="2800" smtClean="0"/>
              <a:t>	</a:t>
            </a:r>
          </a:p>
          <a:p>
            <a:pPr eaLnBrk="1" hangingPunct="1">
              <a:lnSpc>
                <a:spcPct val="80000"/>
              </a:lnSpc>
              <a:buFontTx/>
              <a:buNone/>
            </a:pPr>
            <a:r>
              <a:rPr lang="en-US" sz="2800" smtClean="0"/>
              <a:t>	</a:t>
            </a:r>
            <a:r>
              <a:rPr lang="en-US" sz="2400" smtClean="0"/>
              <a:t>PCI with coronary stenting (BMS or DES) </a:t>
            </a:r>
            <a:r>
              <a:rPr lang="en-US" sz="2400" smtClean="0">
                <a:solidFill>
                  <a:srgbClr val="FF0000"/>
                </a:solidFill>
              </a:rPr>
              <a:t>should not be performed </a:t>
            </a:r>
            <a:r>
              <a:rPr lang="en-US" sz="2400" smtClean="0"/>
              <a:t>if the patient is not likely to be able to tolerate and comply with DAPT for the appropriate duration of treatment based on the type of stent implanted.</a:t>
            </a:r>
          </a:p>
        </p:txBody>
      </p:sp>
      <p:sp>
        <p:nvSpPr>
          <p:cNvPr id="27651" name="Rectangle 13"/>
          <p:cNvSpPr>
            <a:spLocks noGrp="1" noChangeArrowheads="1"/>
          </p:cNvSpPr>
          <p:nvPr>
            <p:ph type="title" idx="4294967295"/>
          </p:nvPr>
        </p:nvSpPr>
        <p:spPr>
          <a:xfrm>
            <a:off x="382588" y="228600"/>
            <a:ext cx="8229600" cy="1143000"/>
          </a:xfrm>
        </p:spPr>
        <p:txBody>
          <a:bodyPr>
            <a:normAutofit fontScale="90000"/>
          </a:bodyPr>
          <a:lstStyle/>
          <a:p>
            <a:pPr eaLnBrk="1" hangingPunct="1"/>
            <a:r>
              <a:rPr lang="en-US" sz="4000" b="1" smtClean="0">
                <a:solidFill>
                  <a:schemeClr val="accent2"/>
                </a:solidFill>
                <a:latin typeface="Garamond" pitchFamily="18" charset="0"/>
                <a:ea typeface="Arial Unicode MS" pitchFamily="34" charset="-128"/>
                <a:cs typeface="Arial Unicode MS" pitchFamily="34" charset="-128"/>
              </a:rPr>
              <a:t>Dual Antiplatelet Therapy Compliance and Stent Thrombosis</a:t>
            </a:r>
            <a:endParaRPr lang="en-US" sz="4000" b="1" smtClean="0">
              <a:solidFill>
                <a:schemeClr val="accent2"/>
              </a:solidFill>
              <a:latin typeface="Garamond" pitchFamily="18" charset="0"/>
            </a:endParaRPr>
          </a:p>
        </p:txBody>
      </p:sp>
      <p:sp>
        <p:nvSpPr>
          <p:cNvPr id="27652" name="TextBox 1"/>
          <p:cNvSpPr txBox="1">
            <a:spLocks noChangeArrowheads="1"/>
          </p:cNvSpPr>
          <p:nvPr/>
        </p:nvSpPr>
        <p:spPr bwMode="auto">
          <a:xfrm>
            <a:off x="457200" y="3411538"/>
            <a:ext cx="928688" cy="368300"/>
          </a:xfrm>
          <a:prstGeom prst="rect">
            <a:avLst/>
          </a:prstGeom>
          <a:noFill/>
          <a:ln w="9525">
            <a:noFill/>
            <a:miter lim="800000"/>
            <a:headEnd/>
            <a:tailEnd/>
          </a:ln>
        </p:spPr>
        <p:txBody>
          <a:bodyPr>
            <a:spAutoFit/>
          </a:bodyPr>
          <a:lstStyle/>
          <a:p>
            <a:r>
              <a:rPr lang="en-US"/>
              <a:t>Harm</a:t>
            </a:r>
          </a:p>
        </p:txBody>
      </p:sp>
      <p:grpSp>
        <p:nvGrpSpPr>
          <p:cNvPr id="2" name="Group 6"/>
          <p:cNvGrpSpPr>
            <a:grpSpLocks/>
          </p:cNvGrpSpPr>
          <p:nvPr/>
        </p:nvGrpSpPr>
        <p:grpSpPr bwMode="auto">
          <a:xfrm>
            <a:off x="274638" y="2468563"/>
            <a:ext cx="1216025" cy="942975"/>
            <a:chOff x="3810000" y="4953000"/>
            <a:chExt cx="1216025" cy="942975"/>
          </a:xfrm>
        </p:grpSpPr>
        <p:grpSp>
          <p:nvGrpSpPr>
            <p:cNvPr id="3" name="Group 95"/>
            <p:cNvGrpSpPr>
              <a:grpSpLocks/>
            </p:cNvGrpSpPr>
            <p:nvPr/>
          </p:nvGrpSpPr>
          <p:grpSpPr bwMode="auto">
            <a:xfrm>
              <a:off x="3810000" y="4953000"/>
              <a:ext cx="1216025" cy="942975"/>
              <a:chOff x="3986" y="942"/>
              <a:chExt cx="766" cy="594"/>
            </a:xfrm>
          </p:grpSpPr>
          <p:sp>
            <p:nvSpPr>
              <p:cNvPr id="27656"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7657"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7658"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7659"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7660"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27661"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27662"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27663"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27655" name="WordArt 622"/>
            <p:cNvSpPr>
              <a:spLocks noChangeArrowheads="1" noChangeShapeType="1" noTextEdit="1"/>
            </p:cNvSpPr>
            <p:nvPr/>
          </p:nvSpPr>
          <p:spPr bwMode="auto">
            <a:xfrm>
              <a:off x="4800600" y="5334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533400" y="2498725"/>
            <a:ext cx="8458200" cy="70802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Hybrid Coronary  Revascularization</a:t>
            </a:r>
          </a:p>
        </p:txBody>
      </p:sp>
      <p:sp>
        <p:nvSpPr>
          <p:cNvPr id="28675"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CAD Revascularization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4294967295"/>
          </p:nvPr>
        </p:nvSpPr>
        <p:spPr>
          <a:xfrm>
            <a:off x="1828800" y="1752600"/>
            <a:ext cx="7086600" cy="4267200"/>
          </a:xfrm>
        </p:spPr>
        <p:txBody>
          <a:bodyPr/>
          <a:lstStyle/>
          <a:p>
            <a:pPr marL="0" indent="0" eaLnBrk="1" hangingPunct="1">
              <a:buFontTx/>
              <a:buNone/>
            </a:pPr>
            <a:r>
              <a:rPr lang="en-US" sz="2000" smtClean="0"/>
              <a:t>Hybrid coronary revascularization (defined as the planned combination of LIMA-to-LAD artery grafting and PCI of ≥1 non-LAD coronary arteries) is reasonable in patients with 1 or more of the following: </a:t>
            </a:r>
          </a:p>
          <a:p>
            <a:pPr marL="0" indent="0" eaLnBrk="1" hangingPunct="1">
              <a:buFontTx/>
              <a:buNone/>
            </a:pPr>
            <a:endParaRPr lang="en-US" sz="2000" smtClean="0"/>
          </a:p>
          <a:p>
            <a:pPr marL="0" indent="0" eaLnBrk="1" hangingPunct="1">
              <a:buFontTx/>
              <a:buAutoNum type="alphaLcPeriod"/>
            </a:pPr>
            <a:r>
              <a:rPr lang="en-US" sz="2000" smtClean="0"/>
              <a:t>Limitations to traditional CABG, such as a heavily calcified proximal aorta or poor target vessels for CABG (but amenable to PCI); </a:t>
            </a:r>
          </a:p>
          <a:p>
            <a:pPr marL="0" indent="0" eaLnBrk="1" hangingPunct="1">
              <a:buFontTx/>
              <a:buAutoNum type="alphaLcPeriod"/>
            </a:pPr>
            <a:r>
              <a:rPr lang="en-US" sz="2000" smtClean="0"/>
              <a:t>Lack of suitable graft conduits; </a:t>
            </a:r>
          </a:p>
          <a:p>
            <a:pPr marL="0" indent="0" eaLnBrk="1" hangingPunct="1">
              <a:buFontTx/>
              <a:buAutoNum type="alphaLcPeriod" startAt="3"/>
            </a:pPr>
            <a:r>
              <a:rPr lang="en-US" sz="2000" smtClean="0"/>
              <a:t>Unfavorable LAD artery for PCI (i.e., excessive vessel                    tortuosity or chronic total occlusion). </a:t>
            </a:r>
          </a:p>
        </p:txBody>
      </p:sp>
      <p:sp>
        <p:nvSpPr>
          <p:cNvPr id="29699" name="Rectangle 13"/>
          <p:cNvSpPr>
            <a:spLocks noGrp="1" noChangeArrowheads="1"/>
          </p:cNvSpPr>
          <p:nvPr>
            <p:ph type="title" idx="4294967295"/>
          </p:nvPr>
        </p:nvSpPr>
        <p:spPr>
          <a:xfrm>
            <a:off x="382588" y="228600"/>
            <a:ext cx="8229600" cy="1143000"/>
          </a:xfrm>
        </p:spPr>
        <p:txBody>
          <a:bodyPr/>
          <a:lstStyle/>
          <a:p>
            <a:pPr eaLnBrk="1" hangingPunct="1"/>
            <a:r>
              <a:rPr lang="en-US" sz="4000" b="1" smtClean="0">
                <a:solidFill>
                  <a:schemeClr val="accent2"/>
                </a:solidFill>
                <a:latin typeface="Garamond" pitchFamily="18" charset="0"/>
                <a:ea typeface="Arial Unicode MS" pitchFamily="34" charset="-128"/>
                <a:cs typeface="Arial Unicode MS" pitchFamily="34" charset="-128"/>
              </a:rPr>
              <a:t>Hybrid Coronary Revascularization</a:t>
            </a:r>
          </a:p>
        </p:txBody>
      </p:sp>
      <p:sp>
        <p:nvSpPr>
          <p:cNvPr id="29700"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29701"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29702"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8"/>
          <p:cNvGrpSpPr>
            <a:grpSpLocks/>
          </p:cNvGrpSpPr>
          <p:nvPr/>
        </p:nvGrpSpPr>
        <p:grpSpPr bwMode="auto">
          <a:xfrm>
            <a:off x="228600" y="1858963"/>
            <a:ext cx="1216025" cy="942975"/>
            <a:chOff x="3810000" y="2667000"/>
            <a:chExt cx="1216025" cy="942975"/>
          </a:xfrm>
        </p:grpSpPr>
        <p:grpSp>
          <p:nvGrpSpPr>
            <p:cNvPr id="3" name="Group 95"/>
            <p:cNvGrpSpPr>
              <a:grpSpLocks/>
            </p:cNvGrpSpPr>
            <p:nvPr/>
          </p:nvGrpSpPr>
          <p:grpSpPr bwMode="auto">
            <a:xfrm>
              <a:off x="3810000" y="2667000"/>
              <a:ext cx="1216025" cy="942975"/>
              <a:chOff x="3986" y="942"/>
              <a:chExt cx="766" cy="594"/>
            </a:xfrm>
          </p:grpSpPr>
          <p:sp>
            <p:nvSpPr>
              <p:cNvPr id="29706"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9707"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9708"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9709"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29710"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29711"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29712"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29713"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29705" name="WordArt 622"/>
            <p:cNvSpPr>
              <a:spLocks noChangeArrowheads="1" noChangeShapeType="1" noTextEdit="1"/>
            </p:cNvSpPr>
            <p:nvPr/>
          </p:nvSpPr>
          <p:spPr bwMode="auto">
            <a:xfrm>
              <a:off x="4191000" y="3048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4294967295"/>
          </p:nvPr>
        </p:nvSpPr>
        <p:spPr>
          <a:xfrm>
            <a:off x="2286000" y="2057400"/>
            <a:ext cx="6629400" cy="3962400"/>
          </a:xfrm>
        </p:spPr>
        <p:txBody>
          <a:bodyPr/>
          <a:lstStyle/>
          <a:p>
            <a:pPr marL="0" indent="0" eaLnBrk="1" hangingPunct="1">
              <a:buFontTx/>
              <a:buNone/>
            </a:pPr>
            <a:r>
              <a:rPr lang="en-US" sz="2400" smtClean="0"/>
              <a:t>Hybrid coronary revascularization (defined as the planned combination of LIMA-to-LAD artery grafting and PCI of ≥1 non-LAD coronary arteries) may be reasonable as an alternative to multivessel PCI or CABG in an attempt to improve the overall risk-benefit ratio of the procedures. </a:t>
            </a:r>
          </a:p>
        </p:txBody>
      </p:sp>
      <p:sp>
        <p:nvSpPr>
          <p:cNvPr id="30723" name="Rectangle 13"/>
          <p:cNvSpPr>
            <a:spLocks noGrp="1" noChangeArrowheads="1"/>
          </p:cNvSpPr>
          <p:nvPr>
            <p:ph type="title" idx="4294967295"/>
          </p:nvPr>
        </p:nvSpPr>
        <p:spPr>
          <a:xfrm>
            <a:off x="382588" y="228600"/>
            <a:ext cx="8229600" cy="1143000"/>
          </a:xfrm>
        </p:spPr>
        <p:txBody>
          <a:bodyPr>
            <a:normAutofit fontScale="90000"/>
          </a:bodyPr>
          <a:lstStyle/>
          <a:p>
            <a:pPr eaLnBrk="1" hangingPunct="1"/>
            <a:r>
              <a:rPr lang="en-US" sz="4000" b="1" smtClean="0">
                <a:solidFill>
                  <a:schemeClr val="accent2"/>
                </a:solidFill>
                <a:latin typeface="Garamond" pitchFamily="18" charset="0"/>
                <a:ea typeface="Arial Unicode MS" pitchFamily="34" charset="-128"/>
                <a:cs typeface="Arial Unicode MS" pitchFamily="34" charset="-128"/>
              </a:rPr>
              <a:t>Hybrid Coronary  Revascularization (cont.)</a:t>
            </a:r>
          </a:p>
        </p:txBody>
      </p:sp>
      <p:sp>
        <p:nvSpPr>
          <p:cNvPr id="30724"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30725"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30726"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10"/>
          <p:cNvGrpSpPr>
            <a:grpSpLocks/>
          </p:cNvGrpSpPr>
          <p:nvPr/>
        </p:nvGrpSpPr>
        <p:grpSpPr bwMode="auto">
          <a:xfrm>
            <a:off x="531813" y="2214563"/>
            <a:ext cx="1216025" cy="942975"/>
            <a:chOff x="6705600" y="3810000"/>
            <a:chExt cx="1216025" cy="942975"/>
          </a:xfrm>
        </p:grpSpPr>
        <p:grpSp>
          <p:nvGrpSpPr>
            <p:cNvPr id="3" name="Group 95"/>
            <p:cNvGrpSpPr>
              <a:grpSpLocks/>
            </p:cNvGrpSpPr>
            <p:nvPr/>
          </p:nvGrpSpPr>
          <p:grpSpPr bwMode="auto">
            <a:xfrm>
              <a:off x="6705600" y="3810000"/>
              <a:ext cx="1216025" cy="942975"/>
              <a:chOff x="3986" y="942"/>
              <a:chExt cx="766" cy="594"/>
            </a:xfrm>
          </p:grpSpPr>
          <p:sp>
            <p:nvSpPr>
              <p:cNvPr id="30730"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0731"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0732"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0733"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0734"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30735"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30736"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30737"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30729" name="Freeform 289"/>
            <p:cNvSpPr>
              <a:spLocks/>
            </p:cNvSpPr>
            <p:nvPr/>
          </p:nvSpPr>
          <p:spPr bwMode="auto">
            <a:xfrm>
              <a:off x="7391400" y="4191000"/>
              <a:ext cx="176213"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990600" y="2498725"/>
            <a:ext cx="7239000" cy="70802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Radiation Safety</a:t>
            </a:r>
          </a:p>
        </p:txBody>
      </p:sp>
      <p:sp>
        <p:nvSpPr>
          <p:cNvPr id="31747"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Preprocedural Considerations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body" idx="4294967295"/>
          </p:nvPr>
        </p:nvSpPr>
        <p:spPr>
          <a:xfrm>
            <a:off x="2133600" y="1524000"/>
            <a:ext cx="6624638" cy="4495800"/>
          </a:xfrm>
        </p:spPr>
        <p:txBody>
          <a:bodyPr/>
          <a:lstStyle/>
          <a:p>
            <a:pPr marL="0" indent="0">
              <a:spcBef>
                <a:spcPct val="0"/>
              </a:spcBef>
              <a:buFontTx/>
              <a:buNone/>
            </a:pPr>
            <a:r>
              <a:rPr lang="en-US" sz="2600" smtClean="0"/>
              <a:t>Cardiac catheterization laboratories should routinely record relevant available patient procedural radiation dose data (e.g., total air kerma at the international reference point [K</a:t>
            </a:r>
            <a:r>
              <a:rPr lang="en-US" sz="2600" baseline="-25000" smtClean="0"/>
              <a:t>a,r</a:t>
            </a:r>
            <a:r>
              <a:rPr lang="en-US" sz="2600" smtClean="0"/>
              <a:t>], air kerma air product [P</a:t>
            </a:r>
            <a:r>
              <a:rPr lang="en-US" sz="2600" baseline="-25000" smtClean="0"/>
              <a:t>KA</a:t>
            </a:r>
            <a:r>
              <a:rPr lang="en-US" sz="2600" smtClean="0"/>
              <a:t>], fluoroscopy time, number of cine images), and should define thresholds with corresponding follow-up protocols for patients who receive a high procedural radiation dose. </a:t>
            </a:r>
          </a:p>
        </p:txBody>
      </p:sp>
      <p:sp>
        <p:nvSpPr>
          <p:cNvPr id="32771" name="Rectangle 13"/>
          <p:cNvSpPr>
            <a:spLocks noGrp="1" noChangeArrowheads="1"/>
          </p:cNvSpPr>
          <p:nvPr>
            <p:ph type="title" idx="4294967295"/>
          </p:nvPr>
        </p:nvSpPr>
        <p:spPr>
          <a:xfrm>
            <a:off x="382588" y="228600"/>
            <a:ext cx="8229600" cy="1143000"/>
          </a:xfrm>
          <a:noFill/>
        </p:spPr>
        <p:txBody>
          <a:bodyPr/>
          <a:lstStyle/>
          <a:p>
            <a:r>
              <a:rPr lang="en-US" sz="4000" b="1" smtClean="0">
                <a:solidFill>
                  <a:schemeClr val="accent2"/>
                </a:solidFill>
                <a:latin typeface="Garamond" pitchFamily="18" charset="0"/>
                <a:ea typeface="Arial Unicode MS" pitchFamily="34" charset="-128"/>
                <a:cs typeface="Arial Unicode MS" pitchFamily="34" charset="-128"/>
              </a:rPr>
              <a:t>Radiation Safety</a:t>
            </a:r>
          </a:p>
        </p:txBody>
      </p:sp>
      <p:sp>
        <p:nvSpPr>
          <p:cNvPr id="32772"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32773"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382588" y="2300288"/>
            <a:ext cx="1216025" cy="942975"/>
            <a:chOff x="3986" y="942"/>
            <a:chExt cx="766" cy="594"/>
          </a:xfrm>
        </p:grpSpPr>
        <p:sp>
          <p:nvSpPr>
            <p:cNvPr id="3277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277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277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278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278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3278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3278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3278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32775"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32776" name="Freeform 289"/>
          <p:cNvSpPr>
            <a:spLocks/>
          </p:cNvSpPr>
          <p:nvPr/>
        </p:nvSpPr>
        <p:spPr bwMode="auto">
          <a:xfrm>
            <a:off x="452438" y="2682875"/>
            <a:ext cx="176212"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457200" y="1219200"/>
            <a:ext cx="8229600" cy="4648200"/>
          </a:xfrm>
        </p:spPr>
        <p:txBody>
          <a:bodyPr/>
          <a:lstStyle/>
          <a:p>
            <a:pPr marL="0" indent="0">
              <a:buFontTx/>
              <a:buNone/>
            </a:pPr>
            <a:r>
              <a:rPr lang="en-US" sz="1700" smtClean="0"/>
              <a:t>The PCI guideline reflects the growth of knowledge in the field and parallels the many advances and innovations in the field of interventional cardiology, including primary PCI, BMS and DES, IVUS and physiologic assessments of stenosis, and newer antiplatelet and anticoagulant therapies. This guideline addresses ethical aspects of PCI, vascular access considerations, CAD revascularization, including hybrid revascularization, revascularization before noncardiac surgery, optical coherence tomography, advanced hemodynamic support devices, no-reflow therapies, and vascular closure devices. </a:t>
            </a:r>
          </a:p>
          <a:p>
            <a:pPr marL="0" indent="0">
              <a:buFontTx/>
              <a:buNone/>
            </a:pPr>
            <a:endParaRPr lang="en-US" sz="1700" smtClean="0"/>
          </a:p>
          <a:p>
            <a:pPr marL="0" indent="0">
              <a:buFontTx/>
              <a:buNone/>
            </a:pPr>
            <a:r>
              <a:rPr lang="en-US" sz="1700" smtClean="0"/>
              <a:t>Most of this document is organized according to </a:t>
            </a:r>
            <a:r>
              <a:rPr lang="ja-JP" altLang="en-US" sz="1700" smtClean="0"/>
              <a:t>“</a:t>
            </a:r>
            <a:r>
              <a:rPr lang="en-US" altLang="ja-JP" sz="1700" smtClean="0"/>
              <a:t>patient flow,</a:t>
            </a:r>
            <a:r>
              <a:rPr lang="ja-JP" altLang="en-US" sz="1700" smtClean="0"/>
              <a:t>”</a:t>
            </a:r>
            <a:r>
              <a:rPr lang="en-US" altLang="ja-JP" sz="1700" smtClean="0"/>
              <a:t> consisting of preprocedural considerations, procedural considerations, and postprocedural considerations. </a:t>
            </a:r>
          </a:p>
          <a:p>
            <a:pPr marL="0" indent="0">
              <a:buFontTx/>
              <a:buNone/>
            </a:pPr>
            <a:endParaRPr lang="en-US" sz="1700" smtClean="0"/>
          </a:p>
          <a:p>
            <a:pPr marL="0" indent="0">
              <a:buFontTx/>
              <a:buNone/>
            </a:pPr>
            <a:r>
              <a:rPr lang="en-US" sz="1700" smtClean="0"/>
              <a:t>The STEMI, PCI, and CABG guidelines were written concurrently, with additional collaboration with the SIHD guideline writing committee, allowing  for greater collaboration on topics such as PCI in STEMI and revascularization strategies in patients with CAD.</a:t>
            </a:r>
          </a:p>
        </p:txBody>
      </p:sp>
      <p:sp>
        <p:nvSpPr>
          <p:cNvPr id="6147" name="Rectangle 2"/>
          <p:cNvSpPr>
            <a:spLocks noGrp="1" noChangeArrowheads="1"/>
          </p:cNvSpPr>
          <p:nvPr>
            <p:ph type="title"/>
          </p:nvPr>
        </p:nvSpPr>
        <p:spPr>
          <a:xfrm>
            <a:off x="457200" y="152400"/>
            <a:ext cx="8229600" cy="944563"/>
          </a:xfrm>
        </p:spPr>
        <p:txBody>
          <a:bodyPr/>
          <a:lstStyle/>
          <a:p>
            <a:pPr eaLnBrk="1" hangingPunct="1"/>
            <a:r>
              <a:rPr lang="en-US" sz="4000" b="1" smtClean="0">
                <a:solidFill>
                  <a:schemeClr val="accent2"/>
                </a:solidFill>
                <a:latin typeface="Garamond" pitchFamily="18" charset="0"/>
              </a:rPr>
              <a:t>Introduction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990600" y="2498725"/>
            <a:ext cx="7239000" cy="132397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Contrast-Induced Acute Kidney Injury</a:t>
            </a:r>
          </a:p>
        </p:txBody>
      </p:sp>
      <p:sp>
        <p:nvSpPr>
          <p:cNvPr id="33795"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Preprocedural Considerations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4294967295"/>
          </p:nvPr>
        </p:nvSpPr>
        <p:spPr>
          <a:xfrm>
            <a:off x="1905000" y="1371600"/>
            <a:ext cx="6853238" cy="4648200"/>
          </a:xfrm>
        </p:spPr>
        <p:txBody>
          <a:bodyPr/>
          <a:lstStyle/>
          <a:p>
            <a:pPr marL="0" indent="0">
              <a:buFontTx/>
              <a:buNone/>
            </a:pPr>
            <a:r>
              <a:rPr lang="en-US" sz="2600" smtClean="0"/>
              <a:t>Patients should be assessed for risk of contrast-induced AKI before PCI. </a:t>
            </a:r>
          </a:p>
          <a:p>
            <a:pPr marL="0" indent="0">
              <a:buFontTx/>
              <a:buNone/>
            </a:pPr>
            <a:endParaRPr lang="en-US" sz="2600" smtClean="0"/>
          </a:p>
          <a:p>
            <a:pPr marL="0" indent="0">
              <a:buFontTx/>
              <a:buNone/>
            </a:pPr>
            <a:r>
              <a:rPr lang="en-US" sz="2600" smtClean="0"/>
              <a:t>Patients undergoing cardiac catheterization with contrast media should receive adequate preparatory hydration.</a:t>
            </a:r>
          </a:p>
          <a:p>
            <a:pPr marL="0" indent="0">
              <a:buFontTx/>
              <a:buNone/>
            </a:pPr>
            <a:endParaRPr lang="en-US" sz="2600" smtClean="0"/>
          </a:p>
          <a:p>
            <a:pPr marL="0" indent="0">
              <a:buFontTx/>
              <a:buNone/>
            </a:pPr>
            <a:r>
              <a:rPr lang="en-US" sz="2600" smtClean="0"/>
              <a:t>In patients with CKD (Crcl &lt;60 mL/min), the volume of contrast media should be minimized.</a:t>
            </a:r>
          </a:p>
        </p:txBody>
      </p:sp>
      <p:sp>
        <p:nvSpPr>
          <p:cNvPr id="34819" name="Rectangle 13"/>
          <p:cNvSpPr>
            <a:spLocks noGrp="1" noChangeArrowheads="1"/>
          </p:cNvSpPr>
          <p:nvPr>
            <p:ph type="title" idx="4294967295"/>
          </p:nvPr>
        </p:nvSpPr>
        <p:spPr>
          <a:xfrm>
            <a:off x="382588" y="228600"/>
            <a:ext cx="8229600" cy="1143000"/>
          </a:xfrm>
          <a:noFill/>
        </p:spPr>
        <p:txBody>
          <a:bodyPr/>
          <a:lstStyle/>
          <a:p>
            <a:r>
              <a:rPr lang="en-US" sz="3800" b="1" smtClean="0">
                <a:solidFill>
                  <a:schemeClr val="accent2"/>
                </a:solidFill>
                <a:latin typeface="Garamond" pitchFamily="18" charset="0"/>
                <a:ea typeface="Arial Unicode MS" pitchFamily="34" charset="-128"/>
                <a:cs typeface="Arial Unicode MS" pitchFamily="34" charset="-128"/>
              </a:rPr>
              <a:t>Contrast-Induced Acute Kidney Injury</a:t>
            </a:r>
          </a:p>
        </p:txBody>
      </p:sp>
      <p:sp>
        <p:nvSpPr>
          <p:cNvPr id="34820"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34821"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304800" y="1395413"/>
            <a:ext cx="1216025" cy="942975"/>
            <a:chOff x="3986" y="942"/>
            <a:chExt cx="766" cy="594"/>
          </a:xfrm>
        </p:grpSpPr>
        <p:sp>
          <p:nvSpPr>
            <p:cNvPr id="34846"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4847"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4848"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4849"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4850"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34851"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34852"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34853"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34823"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34824" name="Freeform 289"/>
          <p:cNvSpPr>
            <a:spLocks/>
          </p:cNvSpPr>
          <p:nvPr/>
        </p:nvSpPr>
        <p:spPr bwMode="auto">
          <a:xfrm>
            <a:off x="393700" y="1809750"/>
            <a:ext cx="176213"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grpSp>
        <p:nvGrpSpPr>
          <p:cNvPr id="3" name="Group 95"/>
          <p:cNvGrpSpPr>
            <a:grpSpLocks/>
          </p:cNvGrpSpPr>
          <p:nvPr/>
        </p:nvGrpSpPr>
        <p:grpSpPr bwMode="auto">
          <a:xfrm>
            <a:off x="309563" y="2867025"/>
            <a:ext cx="1216025" cy="942975"/>
            <a:chOff x="3986" y="942"/>
            <a:chExt cx="766" cy="594"/>
          </a:xfrm>
        </p:grpSpPr>
        <p:sp>
          <p:nvSpPr>
            <p:cNvPr id="34838"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4839"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4840"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4841"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4842"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34843"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34844"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34845"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4" name="Group 95"/>
          <p:cNvGrpSpPr>
            <a:grpSpLocks/>
          </p:cNvGrpSpPr>
          <p:nvPr/>
        </p:nvGrpSpPr>
        <p:grpSpPr bwMode="auto">
          <a:xfrm>
            <a:off x="287338" y="4545013"/>
            <a:ext cx="1216025" cy="942975"/>
            <a:chOff x="3986" y="942"/>
            <a:chExt cx="766" cy="594"/>
          </a:xfrm>
        </p:grpSpPr>
        <p:sp>
          <p:nvSpPr>
            <p:cNvPr id="34830"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4831"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4832"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4833"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4834"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34835"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34836"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34837"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34827" name="WordArt 622"/>
          <p:cNvSpPr>
            <a:spLocks noChangeArrowheads="1" noChangeShapeType="1" noTextEdit="1"/>
          </p:cNvSpPr>
          <p:nvPr/>
        </p:nvSpPr>
        <p:spPr bwMode="auto">
          <a:xfrm>
            <a:off x="393700" y="3317875"/>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34828" name="WordArt 622"/>
          <p:cNvSpPr>
            <a:spLocks noChangeArrowheads="1" noChangeShapeType="1" noTextEdit="1"/>
          </p:cNvSpPr>
          <p:nvPr/>
        </p:nvSpPr>
        <p:spPr bwMode="auto">
          <a:xfrm>
            <a:off x="379413" y="4957763"/>
            <a:ext cx="160337"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34829" name="WordArt 622"/>
          <p:cNvSpPr>
            <a:spLocks noChangeArrowheads="1" noChangeShapeType="1" noTextEdit="1"/>
          </p:cNvSpPr>
          <p:nvPr/>
        </p:nvSpPr>
        <p:spPr bwMode="auto">
          <a:xfrm>
            <a:off x="511175" y="38100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4294967295"/>
          </p:nvPr>
        </p:nvSpPr>
        <p:spPr>
          <a:xfrm>
            <a:off x="2057400" y="2057400"/>
            <a:ext cx="6700838" cy="3962400"/>
          </a:xfrm>
        </p:spPr>
        <p:txBody>
          <a:bodyPr/>
          <a:lstStyle/>
          <a:p>
            <a:pPr marL="0" indent="0">
              <a:buFontTx/>
              <a:buNone/>
            </a:pPr>
            <a:r>
              <a:rPr lang="en-US" sz="2800" smtClean="0"/>
              <a:t>Administration of N-acetyl-L-cysteine is </a:t>
            </a:r>
            <a:r>
              <a:rPr lang="en-US" sz="2800" smtClean="0">
                <a:solidFill>
                  <a:srgbClr val="FF0000"/>
                </a:solidFill>
              </a:rPr>
              <a:t>not useful </a:t>
            </a:r>
            <a:r>
              <a:rPr lang="en-US" sz="2800" smtClean="0"/>
              <a:t>for the prevention of contrast-induced AKI. </a:t>
            </a:r>
          </a:p>
          <a:p>
            <a:pPr marL="0" indent="0">
              <a:buFontTx/>
              <a:buNone/>
            </a:pPr>
            <a:endParaRPr lang="en-US" sz="2400" b="1" smtClean="0"/>
          </a:p>
          <a:p>
            <a:pPr marL="0" indent="0">
              <a:buFontTx/>
              <a:buNone/>
            </a:pPr>
            <a:endParaRPr lang="en-US" sz="2400" b="1" smtClean="0"/>
          </a:p>
        </p:txBody>
      </p:sp>
      <p:sp>
        <p:nvSpPr>
          <p:cNvPr id="35843" name="Rectangle 13"/>
          <p:cNvSpPr>
            <a:spLocks noGrp="1" noChangeArrowheads="1"/>
          </p:cNvSpPr>
          <p:nvPr>
            <p:ph type="title" idx="4294967295"/>
          </p:nvPr>
        </p:nvSpPr>
        <p:spPr>
          <a:xfrm>
            <a:off x="152400" y="228600"/>
            <a:ext cx="8763000" cy="1143000"/>
          </a:xfrm>
          <a:noFill/>
        </p:spPr>
        <p:txBody>
          <a:bodyPr/>
          <a:lstStyle/>
          <a:p>
            <a:r>
              <a:rPr lang="en-US" sz="3200" b="1" smtClean="0">
                <a:solidFill>
                  <a:schemeClr val="accent2"/>
                </a:solidFill>
                <a:latin typeface="Garamond" pitchFamily="18" charset="0"/>
                <a:ea typeface="Arial Unicode MS" pitchFamily="34" charset="-128"/>
                <a:cs typeface="Arial Unicode MS" pitchFamily="34" charset="-128"/>
              </a:rPr>
              <a:t>Contrast-Induced Acute Kidney Injury (cont.)</a:t>
            </a:r>
          </a:p>
        </p:txBody>
      </p:sp>
      <p:sp>
        <p:nvSpPr>
          <p:cNvPr id="35844"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35845"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304800" y="2062163"/>
            <a:ext cx="1216025" cy="942975"/>
            <a:chOff x="3986" y="942"/>
            <a:chExt cx="766" cy="594"/>
          </a:xfrm>
        </p:grpSpPr>
        <p:sp>
          <p:nvSpPr>
            <p:cNvPr id="3585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585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585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585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585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3585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3585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3585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35847"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35848"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35849" name="WordArt 949"/>
          <p:cNvSpPr>
            <a:spLocks noChangeArrowheads="1" noChangeShapeType="1" noTextEdit="1"/>
          </p:cNvSpPr>
          <p:nvPr/>
        </p:nvSpPr>
        <p:spPr bwMode="auto">
          <a:xfrm>
            <a:off x="1271588" y="2478088"/>
            <a:ext cx="160337" cy="3889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sp>
        <p:nvSpPr>
          <p:cNvPr id="35850" name="TextBox 20"/>
          <p:cNvSpPr txBox="1">
            <a:spLocks noChangeArrowheads="1"/>
          </p:cNvSpPr>
          <p:nvPr/>
        </p:nvSpPr>
        <p:spPr bwMode="auto">
          <a:xfrm>
            <a:off x="266700" y="3005138"/>
            <a:ext cx="1447800" cy="369887"/>
          </a:xfrm>
          <a:prstGeom prst="rect">
            <a:avLst/>
          </a:prstGeom>
          <a:noFill/>
          <a:ln w="9525">
            <a:noFill/>
            <a:miter lim="800000"/>
            <a:headEnd/>
            <a:tailEnd/>
          </a:ln>
        </p:spPr>
        <p:txBody>
          <a:bodyPr>
            <a:spAutoFit/>
          </a:bodyPr>
          <a:lstStyle/>
          <a:p>
            <a:r>
              <a:rPr lang="en-US"/>
              <a:t>No Benefit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990600" y="2498725"/>
            <a:ext cx="7239000" cy="70802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Anaphylactoid Reactions</a:t>
            </a:r>
          </a:p>
        </p:txBody>
      </p:sp>
      <p:sp>
        <p:nvSpPr>
          <p:cNvPr id="36867"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Preprocedural Considerations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4294967295"/>
          </p:nvPr>
        </p:nvSpPr>
        <p:spPr>
          <a:xfrm>
            <a:off x="1981200" y="1524000"/>
            <a:ext cx="6777038" cy="4495800"/>
          </a:xfrm>
        </p:spPr>
        <p:txBody>
          <a:bodyPr/>
          <a:lstStyle/>
          <a:p>
            <a:pPr marL="0" indent="0">
              <a:spcBef>
                <a:spcPct val="0"/>
              </a:spcBef>
              <a:buFontTx/>
              <a:buNone/>
            </a:pPr>
            <a:r>
              <a:rPr lang="en-US" sz="2600" smtClean="0"/>
              <a:t>Patients with prior evidence of an anaphylactoid reaction to contrast media should receive appropriate steroid and antihistamine prophylaxis before repeat contrast administration. </a:t>
            </a:r>
          </a:p>
          <a:p>
            <a:pPr marL="0" indent="0">
              <a:spcBef>
                <a:spcPct val="0"/>
              </a:spcBef>
              <a:buFontTx/>
              <a:buNone/>
            </a:pPr>
            <a:endParaRPr lang="en-US" sz="2600" smtClean="0"/>
          </a:p>
          <a:p>
            <a:pPr marL="0" indent="0">
              <a:spcBef>
                <a:spcPct val="0"/>
              </a:spcBef>
              <a:buFontTx/>
              <a:buNone/>
            </a:pPr>
            <a:r>
              <a:rPr lang="en-US" sz="2600" smtClean="0"/>
              <a:t>In patients with a prior history of allergic reactions to shellfish or seafood, anaphylactoid prophylaxis for contrast reaction </a:t>
            </a:r>
            <a:r>
              <a:rPr lang="en-US" sz="2600" smtClean="0">
                <a:solidFill>
                  <a:srgbClr val="FF0000"/>
                </a:solidFill>
              </a:rPr>
              <a:t>is not beneficial</a:t>
            </a:r>
            <a:r>
              <a:rPr lang="en-US" sz="2600" smtClean="0"/>
              <a:t>.</a:t>
            </a:r>
          </a:p>
          <a:p>
            <a:pPr marL="0" indent="0">
              <a:buFontTx/>
              <a:buNone/>
            </a:pPr>
            <a:endParaRPr lang="en-US" sz="2400" b="1" smtClean="0"/>
          </a:p>
        </p:txBody>
      </p:sp>
      <p:sp>
        <p:nvSpPr>
          <p:cNvPr id="37891" name="Rectangle 13"/>
          <p:cNvSpPr>
            <a:spLocks noGrp="1" noChangeArrowheads="1"/>
          </p:cNvSpPr>
          <p:nvPr>
            <p:ph type="title" idx="4294967295"/>
          </p:nvPr>
        </p:nvSpPr>
        <p:spPr>
          <a:xfrm>
            <a:off x="382588" y="228600"/>
            <a:ext cx="8229600" cy="1143000"/>
          </a:xfrm>
          <a:noFill/>
        </p:spPr>
        <p:txBody>
          <a:bodyPr/>
          <a:lstStyle/>
          <a:p>
            <a:r>
              <a:rPr lang="en-US" sz="4000" b="1" smtClean="0">
                <a:solidFill>
                  <a:schemeClr val="accent2"/>
                </a:solidFill>
                <a:latin typeface="Garamond" pitchFamily="18" charset="0"/>
                <a:ea typeface="Arial Unicode MS" pitchFamily="34" charset="-128"/>
                <a:cs typeface="Arial Unicode MS" pitchFamily="34" charset="-128"/>
              </a:rPr>
              <a:t>Anaphylactoid Reactions</a:t>
            </a:r>
          </a:p>
        </p:txBody>
      </p:sp>
      <p:sp>
        <p:nvSpPr>
          <p:cNvPr id="37892"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37893"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57175" y="1701800"/>
            <a:ext cx="1216025" cy="942975"/>
            <a:chOff x="3986" y="942"/>
            <a:chExt cx="766" cy="594"/>
          </a:xfrm>
        </p:grpSpPr>
        <p:sp>
          <p:nvSpPr>
            <p:cNvPr id="37909"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7910"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7911"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7912"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7913"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37914"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37915"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37916"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37895"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3" name="Group 95"/>
          <p:cNvGrpSpPr>
            <a:grpSpLocks/>
          </p:cNvGrpSpPr>
          <p:nvPr/>
        </p:nvGrpSpPr>
        <p:grpSpPr bwMode="auto">
          <a:xfrm>
            <a:off x="255588" y="4159250"/>
            <a:ext cx="1216025" cy="942975"/>
            <a:chOff x="3986" y="942"/>
            <a:chExt cx="766" cy="594"/>
          </a:xfrm>
        </p:grpSpPr>
        <p:sp>
          <p:nvSpPr>
            <p:cNvPr id="3790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790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790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790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790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3790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3790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3790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37897" name="WordArt 622"/>
          <p:cNvSpPr>
            <a:spLocks noChangeArrowheads="1" noChangeShapeType="1" noTextEdit="1"/>
          </p:cNvSpPr>
          <p:nvPr/>
        </p:nvSpPr>
        <p:spPr bwMode="auto">
          <a:xfrm>
            <a:off x="303213" y="2100263"/>
            <a:ext cx="161925" cy="3889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37898" name="WordArt 622"/>
          <p:cNvSpPr>
            <a:spLocks noChangeArrowheads="1" noChangeShapeType="1" noTextEdit="1"/>
          </p:cNvSpPr>
          <p:nvPr/>
        </p:nvSpPr>
        <p:spPr bwMode="auto">
          <a:xfrm>
            <a:off x="338138" y="5291138"/>
            <a:ext cx="1109662" cy="347662"/>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37899" name="Freeform 289"/>
          <p:cNvSpPr>
            <a:spLocks/>
          </p:cNvSpPr>
          <p:nvPr/>
        </p:nvSpPr>
        <p:spPr bwMode="auto">
          <a:xfrm>
            <a:off x="1257300" y="4494213"/>
            <a:ext cx="176213"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37900" name="TextBox 1"/>
          <p:cNvSpPr txBox="1">
            <a:spLocks noChangeArrowheads="1"/>
          </p:cNvSpPr>
          <p:nvPr/>
        </p:nvSpPr>
        <p:spPr bwMode="auto">
          <a:xfrm>
            <a:off x="223838" y="5094288"/>
            <a:ext cx="1338262" cy="369887"/>
          </a:xfrm>
          <a:prstGeom prst="rect">
            <a:avLst/>
          </a:prstGeom>
          <a:noFill/>
          <a:ln w="9525">
            <a:noFill/>
            <a:miter lim="800000"/>
            <a:headEnd/>
            <a:tailEnd/>
          </a:ln>
        </p:spPr>
        <p:txBody>
          <a:bodyPr>
            <a:spAutoFit/>
          </a:bodyPr>
          <a:lstStyle/>
          <a:p>
            <a:r>
              <a:rPr lang="en-US"/>
              <a:t>No Benefit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990600" y="2498725"/>
            <a:ext cx="7239000" cy="70802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Statin Treatment</a:t>
            </a:r>
          </a:p>
        </p:txBody>
      </p:sp>
      <p:sp>
        <p:nvSpPr>
          <p:cNvPr id="38915"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Preprocedural Considerations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4294967295"/>
          </p:nvPr>
        </p:nvSpPr>
        <p:spPr>
          <a:xfrm>
            <a:off x="2133600" y="2057400"/>
            <a:ext cx="6624638" cy="3962400"/>
          </a:xfrm>
        </p:spPr>
        <p:txBody>
          <a:bodyPr/>
          <a:lstStyle/>
          <a:p>
            <a:pPr marL="0" indent="0">
              <a:buFontTx/>
              <a:buNone/>
            </a:pPr>
            <a:r>
              <a:rPr lang="en-US" sz="2600" smtClean="0"/>
              <a:t>Administration of a high-dose statin is reasonable before PCI to reduce the risk of periprocedural MI.</a:t>
            </a:r>
          </a:p>
          <a:p>
            <a:pPr marL="0" indent="0">
              <a:buFontTx/>
              <a:buNone/>
            </a:pPr>
            <a:endParaRPr lang="en-US" sz="2600" smtClean="0"/>
          </a:p>
          <a:p>
            <a:pPr marL="0" indent="0">
              <a:buFontTx/>
              <a:buNone/>
            </a:pPr>
            <a:endParaRPr lang="en-US" sz="2600" smtClean="0"/>
          </a:p>
          <a:p>
            <a:pPr marL="0" indent="0">
              <a:buFontTx/>
              <a:buNone/>
            </a:pPr>
            <a:r>
              <a:rPr lang="en-US" sz="2600" smtClean="0"/>
              <a:t>Administration of a high-dose statin is reasonable before PCI to reduce the risk of periprocedural MI.</a:t>
            </a:r>
          </a:p>
          <a:p>
            <a:pPr marL="0" indent="0">
              <a:buFontTx/>
              <a:buNone/>
            </a:pPr>
            <a:endParaRPr lang="en-US" sz="2400" b="1" smtClean="0"/>
          </a:p>
        </p:txBody>
      </p:sp>
      <p:sp>
        <p:nvSpPr>
          <p:cNvPr id="39939" name="Rectangle 13"/>
          <p:cNvSpPr>
            <a:spLocks noGrp="1" noChangeArrowheads="1"/>
          </p:cNvSpPr>
          <p:nvPr>
            <p:ph type="title" idx="4294967295"/>
          </p:nvPr>
        </p:nvSpPr>
        <p:spPr>
          <a:xfrm>
            <a:off x="382588" y="228600"/>
            <a:ext cx="8229600" cy="1143000"/>
          </a:xfrm>
          <a:noFill/>
        </p:spPr>
        <p:txBody>
          <a:bodyPr/>
          <a:lstStyle/>
          <a:p>
            <a:r>
              <a:rPr lang="en-US" sz="4000" b="1" smtClean="0">
                <a:solidFill>
                  <a:schemeClr val="accent2"/>
                </a:solidFill>
                <a:latin typeface="Garamond" pitchFamily="18" charset="0"/>
                <a:ea typeface="Arial Unicode MS" pitchFamily="34" charset="-128"/>
                <a:cs typeface="Arial Unicode MS" pitchFamily="34" charset="-128"/>
              </a:rPr>
              <a:t>Statin Treatment</a:t>
            </a:r>
          </a:p>
        </p:txBody>
      </p:sp>
      <p:sp>
        <p:nvSpPr>
          <p:cNvPr id="39940"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39941"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304800" y="2062163"/>
            <a:ext cx="1216025" cy="942975"/>
            <a:chOff x="3986" y="942"/>
            <a:chExt cx="766" cy="594"/>
          </a:xfrm>
        </p:grpSpPr>
        <p:sp>
          <p:nvSpPr>
            <p:cNvPr id="39958"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9959"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9960"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9961"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9962"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39963"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39964"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39965"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39943"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39944"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39945" name="WordArt 949"/>
          <p:cNvSpPr>
            <a:spLocks noChangeArrowheads="1" noChangeShapeType="1" noTextEdit="1"/>
          </p:cNvSpPr>
          <p:nvPr/>
        </p:nvSpPr>
        <p:spPr bwMode="auto">
          <a:xfrm>
            <a:off x="684213" y="2478088"/>
            <a:ext cx="160337" cy="3889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grpSp>
        <p:nvGrpSpPr>
          <p:cNvPr id="3" name="Group 95"/>
          <p:cNvGrpSpPr>
            <a:grpSpLocks/>
          </p:cNvGrpSpPr>
          <p:nvPr/>
        </p:nvGrpSpPr>
        <p:grpSpPr bwMode="auto">
          <a:xfrm>
            <a:off x="288925" y="4586288"/>
            <a:ext cx="1216025" cy="942975"/>
            <a:chOff x="3986" y="942"/>
            <a:chExt cx="766" cy="594"/>
          </a:xfrm>
        </p:grpSpPr>
        <p:sp>
          <p:nvSpPr>
            <p:cNvPr id="39950"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9951"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9952"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9953"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39954"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39955"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39956"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39957"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39947" name="WordArt 622"/>
          <p:cNvSpPr>
            <a:spLocks noChangeArrowheads="1" noChangeShapeType="1" noTextEdit="1"/>
          </p:cNvSpPr>
          <p:nvPr/>
        </p:nvSpPr>
        <p:spPr bwMode="auto">
          <a:xfrm>
            <a:off x="684213" y="5000625"/>
            <a:ext cx="160337"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39948" name="TextBox 2"/>
          <p:cNvSpPr txBox="1">
            <a:spLocks noChangeArrowheads="1"/>
          </p:cNvSpPr>
          <p:nvPr/>
        </p:nvSpPr>
        <p:spPr bwMode="auto">
          <a:xfrm>
            <a:off x="131763" y="1647825"/>
            <a:ext cx="2632075" cy="381000"/>
          </a:xfrm>
          <a:prstGeom prst="rect">
            <a:avLst/>
          </a:prstGeom>
          <a:noFill/>
          <a:ln w="9525">
            <a:noFill/>
            <a:miter lim="800000"/>
            <a:headEnd/>
            <a:tailEnd/>
          </a:ln>
        </p:spPr>
        <p:txBody>
          <a:bodyPr>
            <a:spAutoFit/>
          </a:bodyPr>
          <a:lstStyle/>
          <a:p>
            <a:r>
              <a:rPr lang="en-US"/>
              <a:t>Statin-naive patients:</a:t>
            </a:r>
          </a:p>
        </p:txBody>
      </p:sp>
      <p:sp>
        <p:nvSpPr>
          <p:cNvPr id="39949" name="TextBox 3"/>
          <p:cNvSpPr txBox="1">
            <a:spLocks noChangeArrowheads="1"/>
          </p:cNvSpPr>
          <p:nvPr/>
        </p:nvSpPr>
        <p:spPr bwMode="auto">
          <a:xfrm>
            <a:off x="174625" y="3875088"/>
            <a:ext cx="2324100" cy="646112"/>
          </a:xfrm>
          <a:prstGeom prst="rect">
            <a:avLst/>
          </a:prstGeom>
          <a:noFill/>
          <a:ln w="9525">
            <a:noFill/>
            <a:miter lim="800000"/>
            <a:headEnd/>
            <a:tailEnd/>
          </a:ln>
        </p:spPr>
        <p:txBody>
          <a:bodyPr>
            <a:spAutoFit/>
          </a:bodyPr>
          <a:lstStyle/>
          <a:p>
            <a:r>
              <a:rPr lang="en-US"/>
              <a:t>Patients on chronic statin therapy:</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990600" y="2498725"/>
            <a:ext cx="7239000" cy="70802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Bleeding Risk</a:t>
            </a:r>
          </a:p>
        </p:txBody>
      </p:sp>
      <p:sp>
        <p:nvSpPr>
          <p:cNvPr id="40963"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Preprocedural Considerations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4294967295"/>
          </p:nvPr>
        </p:nvSpPr>
        <p:spPr>
          <a:xfrm>
            <a:off x="2133600" y="2057400"/>
            <a:ext cx="6624638" cy="3962400"/>
          </a:xfrm>
        </p:spPr>
        <p:txBody>
          <a:bodyPr/>
          <a:lstStyle/>
          <a:p>
            <a:pPr marL="0" indent="0">
              <a:buFontTx/>
              <a:buNone/>
            </a:pPr>
            <a:r>
              <a:rPr lang="en-US" smtClean="0"/>
              <a:t>All patients should be evaluated for risk of bleeding before PCI.</a:t>
            </a:r>
          </a:p>
          <a:p>
            <a:pPr marL="0" indent="0">
              <a:buFontTx/>
              <a:buNone/>
            </a:pPr>
            <a:endParaRPr lang="en-US" sz="2400" b="1" smtClean="0"/>
          </a:p>
        </p:txBody>
      </p:sp>
      <p:sp>
        <p:nvSpPr>
          <p:cNvPr id="41987" name="Rectangle 13"/>
          <p:cNvSpPr>
            <a:spLocks noGrp="1" noChangeArrowheads="1"/>
          </p:cNvSpPr>
          <p:nvPr>
            <p:ph type="title" idx="4294967295"/>
          </p:nvPr>
        </p:nvSpPr>
        <p:spPr>
          <a:xfrm>
            <a:off x="382588" y="228600"/>
            <a:ext cx="8229600" cy="1143000"/>
          </a:xfrm>
          <a:noFill/>
        </p:spPr>
        <p:txBody>
          <a:bodyPr/>
          <a:lstStyle/>
          <a:p>
            <a:r>
              <a:rPr lang="en-US" sz="4000" b="1" smtClean="0">
                <a:solidFill>
                  <a:schemeClr val="accent2"/>
                </a:solidFill>
                <a:latin typeface="Garamond" pitchFamily="18" charset="0"/>
                <a:ea typeface="Arial Unicode MS" pitchFamily="34" charset="-128"/>
                <a:cs typeface="Arial Unicode MS" pitchFamily="34" charset="-128"/>
              </a:rPr>
              <a:t>Bleeding Risk</a:t>
            </a:r>
          </a:p>
        </p:txBody>
      </p:sp>
      <p:sp>
        <p:nvSpPr>
          <p:cNvPr id="41988"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1989"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1990"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1991"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1992" name="WordArt 949"/>
          <p:cNvSpPr>
            <a:spLocks noChangeArrowheads="1" noChangeShapeType="1" noTextEdit="1"/>
          </p:cNvSpPr>
          <p:nvPr/>
        </p:nvSpPr>
        <p:spPr bwMode="auto">
          <a:xfrm>
            <a:off x="684213" y="2478088"/>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304800" y="2062163"/>
            <a:ext cx="1216025" cy="942975"/>
            <a:chOff x="3986" y="942"/>
            <a:chExt cx="766" cy="594"/>
          </a:xfrm>
        </p:grpSpPr>
        <p:sp>
          <p:nvSpPr>
            <p:cNvPr id="41996"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1997"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1998"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1999"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2000"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42001"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42002"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42003"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41994"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1995" name="Freeform 289"/>
          <p:cNvSpPr>
            <a:spLocks/>
          </p:cNvSpPr>
          <p:nvPr/>
        </p:nvSpPr>
        <p:spPr bwMode="auto">
          <a:xfrm>
            <a:off x="374650" y="2476500"/>
            <a:ext cx="176213"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990600" y="2498725"/>
            <a:ext cx="7239000" cy="132397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PCI in Hospitals Without On-Site Surgical Backup</a:t>
            </a:r>
          </a:p>
        </p:txBody>
      </p:sp>
      <p:sp>
        <p:nvSpPr>
          <p:cNvPr id="43011"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Preprocedural Considerations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990600" y="2498725"/>
            <a:ext cx="7239000" cy="70802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CAD Revascularization</a:t>
            </a:r>
          </a:p>
        </p:txBody>
      </p:sp>
      <p:sp>
        <p:nvSpPr>
          <p:cNvPr id="7171" name="Rectangle 3"/>
          <p:cNvSpPr>
            <a:spLocks noChangeArrowheads="1"/>
          </p:cNvSpPr>
          <p:nvPr/>
        </p:nvSpPr>
        <p:spPr bwMode="auto">
          <a:xfrm>
            <a:off x="0" y="371475"/>
            <a:ext cx="9144000" cy="579438"/>
          </a:xfrm>
          <a:prstGeom prst="rect">
            <a:avLst/>
          </a:prstGeom>
          <a:solidFill>
            <a:schemeClr val="accent2"/>
          </a:solidFill>
          <a:ln w="9525">
            <a:solidFill>
              <a:schemeClr val="accent2"/>
            </a:solidFill>
            <a:miter lim="800000"/>
            <a:headEnd/>
            <a:tailEnd/>
          </a:ln>
        </p:spPr>
        <p:txBody>
          <a:bodyPr>
            <a:spAutoFit/>
          </a:bodyPr>
          <a:lstStyle/>
          <a:p>
            <a:pPr algn="ctr">
              <a:lnSpc>
                <a:spcPct val="80000"/>
              </a:lnSpc>
            </a:pPr>
            <a:r>
              <a:rPr lang="en-US" sz="3800" b="1">
                <a:solidFill>
                  <a:schemeClr val="bg1"/>
                </a:solidFill>
                <a:latin typeface="Garamond" pitchFamily="18" charset="0"/>
              </a:rPr>
              <a:t>Guideline for CABG</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4294967295"/>
          </p:nvPr>
        </p:nvSpPr>
        <p:spPr>
          <a:xfrm>
            <a:off x="1981200" y="1752600"/>
            <a:ext cx="6777038" cy="4267200"/>
          </a:xfrm>
        </p:spPr>
        <p:txBody>
          <a:bodyPr/>
          <a:lstStyle/>
          <a:p>
            <a:pPr marL="0" indent="0">
              <a:buFontTx/>
              <a:buNone/>
            </a:pPr>
            <a:r>
              <a:rPr lang="en-US" sz="2400" smtClean="0"/>
              <a:t>Primary PCI is reasonable in hospitals without on-site cardiac surgery, provided that appropriate planning for program development has been accomplished.</a:t>
            </a:r>
          </a:p>
          <a:p>
            <a:pPr marL="0" indent="0">
              <a:buFontTx/>
              <a:buNone/>
            </a:pPr>
            <a:endParaRPr lang="en-US" sz="2400" smtClean="0"/>
          </a:p>
          <a:p>
            <a:pPr marL="0" indent="0">
              <a:buFontTx/>
              <a:buNone/>
            </a:pPr>
            <a:r>
              <a:rPr lang="en-US" sz="2400" smtClean="0"/>
              <a:t>Elective PCI might be considered in hospitals without on-site cardiac surgery, provided that appropriate planning for program development has been accomplished and rigorous clinical and angiographic criteria are used for proper patient selection.</a:t>
            </a:r>
          </a:p>
        </p:txBody>
      </p:sp>
      <p:sp>
        <p:nvSpPr>
          <p:cNvPr id="44035" name="Rectangle 13"/>
          <p:cNvSpPr>
            <a:spLocks noGrp="1" noChangeArrowheads="1"/>
          </p:cNvSpPr>
          <p:nvPr>
            <p:ph type="title" idx="4294967295"/>
          </p:nvPr>
        </p:nvSpPr>
        <p:spPr>
          <a:xfrm>
            <a:off x="76200" y="228600"/>
            <a:ext cx="8915400" cy="1143000"/>
          </a:xfrm>
          <a:noFill/>
        </p:spPr>
        <p:txBody>
          <a:bodyPr/>
          <a:lstStyle/>
          <a:p>
            <a:r>
              <a:rPr lang="en-US" sz="3000" b="1" smtClean="0">
                <a:solidFill>
                  <a:schemeClr val="accent2"/>
                </a:solidFill>
                <a:latin typeface="Garamond" pitchFamily="18" charset="0"/>
                <a:ea typeface="Arial Unicode MS" pitchFamily="34" charset="-128"/>
                <a:cs typeface="Arial Unicode MS" pitchFamily="34" charset="-128"/>
              </a:rPr>
              <a:t>PCI in Hospitals Without On-Site Surgical Backup</a:t>
            </a:r>
          </a:p>
        </p:txBody>
      </p:sp>
      <p:sp>
        <p:nvSpPr>
          <p:cNvPr id="44036"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4037"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4038"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4039"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4040" name="WordArt 949"/>
          <p:cNvSpPr>
            <a:spLocks noChangeArrowheads="1" noChangeShapeType="1" noTextEdit="1"/>
          </p:cNvSpPr>
          <p:nvPr/>
        </p:nvSpPr>
        <p:spPr bwMode="auto">
          <a:xfrm>
            <a:off x="684213" y="2478088"/>
            <a:ext cx="160337" cy="388937"/>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chemeClr val="accent2"/>
                </a:solidFill>
                <a:latin typeface="Arial Unicode MS"/>
                <a:ea typeface="Arial Unicode MS"/>
                <a:cs typeface="Arial Unicode MS"/>
              </a:rPr>
              <a:t>PCI in Hosptals Without On-Site Surgical Backup</a:t>
            </a:r>
          </a:p>
          <a:p>
            <a:pPr algn="ctr"/>
            <a:endParaRPr lang="ar-EG" sz="3600" b="1" kern="10">
              <a:ln w="9525">
                <a:noFill/>
                <a:round/>
                <a:headEnd/>
                <a:tailEnd/>
              </a:ln>
              <a:solidFill>
                <a:schemeClr val="accent2"/>
              </a:solidFill>
              <a:latin typeface="Arial Unicode MS"/>
              <a:ea typeface="Arial Unicode MS"/>
              <a:cs typeface="Arial Unicode MS"/>
            </a:endParaRPr>
          </a:p>
        </p:txBody>
      </p:sp>
      <p:grpSp>
        <p:nvGrpSpPr>
          <p:cNvPr id="2" name="Group 95"/>
          <p:cNvGrpSpPr>
            <a:grpSpLocks/>
          </p:cNvGrpSpPr>
          <p:nvPr/>
        </p:nvGrpSpPr>
        <p:grpSpPr bwMode="auto">
          <a:xfrm>
            <a:off x="211138" y="3683000"/>
            <a:ext cx="1216025" cy="942975"/>
            <a:chOff x="3986" y="942"/>
            <a:chExt cx="766" cy="594"/>
          </a:xfrm>
        </p:grpSpPr>
        <p:sp>
          <p:nvSpPr>
            <p:cNvPr id="4405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405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405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405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405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4405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4405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4406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44042"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nvGrpSpPr>
          <p:cNvPr id="3" name="Group 95"/>
          <p:cNvGrpSpPr>
            <a:grpSpLocks/>
          </p:cNvGrpSpPr>
          <p:nvPr/>
        </p:nvGrpSpPr>
        <p:grpSpPr bwMode="auto">
          <a:xfrm>
            <a:off x="236538" y="1903413"/>
            <a:ext cx="1216025" cy="942975"/>
            <a:chOff x="3986" y="942"/>
            <a:chExt cx="766" cy="594"/>
          </a:xfrm>
        </p:grpSpPr>
        <p:sp>
          <p:nvSpPr>
            <p:cNvPr id="44045"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4046"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4047"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4048"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4049"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44050"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44051"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44052"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44044" name="WordArt 622"/>
          <p:cNvSpPr>
            <a:spLocks noChangeArrowheads="1" noChangeShapeType="1" noTextEdit="1"/>
          </p:cNvSpPr>
          <p:nvPr/>
        </p:nvSpPr>
        <p:spPr bwMode="auto">
          <a:xfrm>
            <a:off x="620713" y="2282825"/>
            <a:ext cx="160337"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4294967295"/>
          </p:nvPr>
        </p:nvSpPr>
        <p:spPr>
          <a:xfrm>
            <a:off x="1981200" y="2057400"/>
            <a:ext cx="6777038" cy="3962400"/>
          </a:xfrm>
        </p:spPr>
        <p:txBody>
          <a:bodyPr/>
          <a:lstStyle/>
          <a:p>
            <a:pPr marL="0" indent="0">
              <a:buFontTx/>
              <a:buNone/>
            </a:pPr>
            <a:r>
              <a:rPr lang="en-US" sz="2800" smtClean="0"/>
              <a:t>Primary or elective PCI should</a:t>
            </a:r>
            <a:r>
              <a:rPr lang="en-US" sz="2800" smtClean="0">
                <a:solidFill>
                  <a:srgbClr val="FF0000"/>
                </a:solidFill>
              </a:rPr>
              <a:t> not be performed</a:t>
            </a:r>
            <a:r>
              <a:rPr lang="en-US" sz="2800" smtClean="0"/>
              <a:t> in hospitals without on-site cardiac surgery capabilities without a proven plan for rapid transport to a cardiac surgery operating room in a nearby hospital or without appropriate hemodynamic support capabilities for transfer.</a:t>
            </a:r>
          </a:p>
        </p:txBody>
      </p:sp>
      <p:sp>
        <p:nvSpPr>
          <p:cNvPr id="45059" name="Rectangle 13"/>
          <p:cNvSpPr>
            <a:spLocks noGrp="1" noChangeArrowheads="1"/>
          </p:cNvSpPr>
          <p:nvPr>
            <p:ph type="title" idx="4294967295"/>
          </p:nvPr>
        </p:nvSpPr>
        <p:spPr>
          <a:xfrm>
            <a:off x="76200" y="228600"/>
            <a:ext cx="8839200" cy="1143000"/>
          </a:xfrm>
          <a:noFill/>
        </p:spPr>
        <p:txBody>
          <a:bodyPr/>
          <a:lstStyle/>
          <a:p>
            <a:r>
              <a:rPr lang="en-US" sz="3000" b="1" smtClean="0">
                <a:solidFill>
                  <a:schemeClr val="accent2"/>
                </a:solidFill>
                <a:latin typeface="Garamond" pitchFamily="18" charset="0"/>
                <a:ea typeface="Arial Unicode MS" pitchFamily="34" charset="-128"/>
                <a:cs typeface="Arial Unicode MS" pitchFamily="34" charset="-128"/>
              </a:rPr>
              <a:t>PCI in Hospitals Without On-Site Surgical Backup (cont.)</a:t>
            </a:r>
          </a:p>
        </p:txBody>
      </p:sp>
      <p:sp>
        <p:nvSpPr>
          <p:cNvPr id="45060"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5061"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5062"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5063"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5064" name="WordArt 949"/>
          <p:cNvSpPr>
            <a:spLocks noChangeArrowheads="1" noChangeShapeType="1" noTextEdit="1"/>
          </p:cNvSpPr>
          <p:nvPr/>
        </p:nvSpPr>
        <p:spPr bwMode="auto">
          <a:xfrm>
            <a:off x="684213" y="2478088"/>
            <a:ext cx="160337" cy="388937"/>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chemeClr val="accent2"/>
                </a:solidFill>
                <a:latin typeface="Arial Unicode MS"/>
                <a:ea typeface="Arial Unicode MS"/>
                <a:cs typeface="Arial Unicode MS"/>
              </a:rPr>
              <a:t>PCI inHosptals Without On-Site Surgical Backup</a:t>
            </a:r>
          </a:p>
          <a:p>
            <a:pPr algn="ctr"/>
            <a:endParaRPr lang="ar-EG" sz="3600" b="1" kern="10">
              <a:ln w="9525">
                <a:noFill/>
                <a:round/>
                <a:headEnd/>
                <a:tailEnd/>
              </a:ln>
              <a:solidFill>
                <a:schemeClr val="accent2"/>
              </a:solidFill>
              <a:latin typeface="Arial Unicode MS"/>
              <a:ea typeface="Arial Unicode MS"/>
              <a:cs typeface="Arial Unicode MS"/>
            </a:endParaRPr>
          </a:p>
        </p:txBody>
      </p:sp>
      <p:sp>
        <p:nvSpPr>
          <p:cNvPr id="45065"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65113" y="2200275"/>
            <a:ext cx="1216025" cy="942975"/>
            <a:chOff x="3986" y="942"/>
            <a:chExt cx="766" cy="594"/>
          </a:xfrm>
        </p:grpSpPr>
        <p:sp>
          <p:nvSpPr>
            <p:cNvPr id="45069"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5070"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5071"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5072"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5073"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45074"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45075"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45076"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45067" name="Freeform 289"/>
          <p:cNvSpPr>
            <a:spLocks/>
          </p:cNvSpPr>
          <p:nvPr/>
        </p:nvSpPr>
        <p:spPr bwMode="auto">
          <a:xfrm>
            <a:off x="1255713" y="2581275"/>
            <a:ext cx="176212"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45068" name="TextBox 21"/>
          <p:cNvSpPr txBox="1">
            <a:spLocks noChangeArrowheads="1"/>
          </p:cNvSpPr>
          <p:nvPr/>
        </p:nvSpPr>
        <p:spPr bwMode="auto">
          <a:xfrm>
            <a:off x="381000" y="3167063"/>
            <a:ext cx="990600" cy="371475"/>
          </a:xfrm>
          <a:prstGeom prst="rect">
            <a:avLst/>
          </a:prstGeom>
          <a:noFill/>
          <a:ln w="9525">
            <a:noFill/>
            <a:miter lim="800000"/>
            <a:headEnd/>
            <a:tailEnd/>
          </a:ln>
        </p:spPr>
        <p:txBody>
          <a:bodyPr>
            <a:spAutoFit/>
          </a:bodyPr>
          <a:lstStyle/>
          <a:p>
            <a:pPr algn="ctr"/>
            <a:r>
              <a:rPr lang="en-US"/>
              <a:t>Harm</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990600" y="2498725"/>
            <a:ext cx="7239000" cy="70802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Vascular Access</a:t>
            </a:r>
          </a:p>
        </p:txBody>
      </p:sp>
      <p:sp>
        <p:nvSpPr>
          <p:cNvPr id="46083"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Procedural Considerations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4294967295"/>
          </p:nvPr>
        </p:nvSpPr>
        <p:spPr>
          <a:xfrm>
            <a:off x="2133600" y="2057400"/>
            <a:ext cx="6624638" cy="3962400"/>
          </a:xfrm>
        </p:spPr>
        <p:txBody>
          <a:bodyPr/>
          <a:lstStyle/>
          <a:p>
            <a:pPr marL="0" indent="0">
              <a:buFontTx/>
              <a:buNone/>
            </a:pPr>
            <a:r>
              <a:rPr lang="en-US" smtClean="0"/>
              <a:t>The use of radial artery access can be useful to decrease access site complications.</a:t>
            </a:r>
          </a:p>
        </p:txBody>
      </p:sp>
      <p:sp>
        <p:nvSpPr>
          <p:cNvPr id="47107" name="Rectangle 13"/>
          <p:cNvSpPr>
            <a:spLocks noGrp="1" noChangeArrowheads="1"/>
          </p:cNvSpPr>
          <p:nvPr>
            <p:ph type="title" idx="4294967295"/>
          </p:nvPr>
        </p:nvSpPr>
        <p:spPr>
          <a:xfrm>
            <a:off x="382588" y="228600"/>
            <a:ext cx="8229600" cy="1143000"/>
          </a:xfrm>
          <a:noFill/>
        </p:spPr>
        <p:txBody>
          <a:bodyPr/>
          <a:lstStyle/>
          <a:p>
            <a:r>
              <a:rPr lang="en-US" sz="4000" b="1" smtClean="0">
                <a:solidFill>
                  <a:schemeClr val="accent2"/>
                </a:solidFill>
                <a:latin typeface="Garamond" pitchFamily="18" charset="0"/>
                <a:ea typeface="Arial Unicode MS" pitchFamily="34" charset="-128"/>
                <a:cs typeface="Arial Unicode MS" pitchFamily="34" charset="-128"/>
              </a:rPr>
              <a:t>Vascular Access</a:t>
            </a:r>
          </a:p>
        </p:txBody>
      </p:sp>
      <p:sp>
        <p:nvSpPr>
          <p:cNvPr id="47108"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7109"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7110"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7111"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7112" name="WordArt 949"/>
          <p:cNvSpPr>
            <a:spLocks noChangeArrowheads="1" noChangeShapeType="1" noTextEdit="1"/>
          </p:cNvSpPr>
          <p:nvPr/>
        </p:nvSpPr>
        <p:spPr bwMode="auto">
          <a:xfrm>
            <a:off x="684213" y="2478088"/>
            <a:ext cx="160337" cy="388937"/>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chemeClr val="accent2"/>
                </a:solidFill>
                <a:latin typeface="Arial Unicode MS"/>
                <a:ea typeface="Arial Unicode MS"/>
                <a:cs typeface="Arial Unicode MS"/>
              </a:rPr>
              <a:t>PCI inHosptals Without On-Site Surgical Backup</a:t>
            </a:r>
          </a:p>
          <a:p>
            <a:pPr algn="ctr"/>
            <a:endParaRPr lang="ar-EG" sz="3600" b="1" kern="10">
              <a:ln w="9525">
                <a:noFill/>
                <a:round/>
                <a:headEnd/>
                <a:tailEnd/>
              </a:ln>
              <a:solidFill>
                <a:schemeClr val="accent2"/>
              </a:solidFill>
              <a:latin typeface="Arial Unicode MS"/>
              <a:ea typeface="Arial Unicode MS"/>
              <a:cs typeface="Arial Unicode MS"/>
            </a:endParaRPr>
          </a:p>
        </p:txBody>
      </p:sp>
      <p:sp>
        <p:nvSpPr>
          <p:cNvPr id="47113"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307975" y="2162175"/>
            <a:ext cx="1216025" cy="942975"/>
            <a:chOff x="3986" y="942"/>
            <a:chExt cx="766" cy="594"/>
          </a:xfrm>
        </p:grpSpPr>
        <p:sp>
          <p:nvSpPr>
            <p:cNvPr id="47116"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7117"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7118"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7119"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7120"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47121"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47122"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47123"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47115" name="WordArt 949"/>
          <p:cNvSpPr>
            <a:spLocks noChangeArrowheads="1" noChangeShapeType="1" noTextEdit="1"/>
          </p:cNvSpPr>
          <p:nvPr/>
        </p:nvSpPr>
        <p:spPr bwMode="auto">
          <a:xfrm>
            <a:off x="688975" y="250825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990600" y="2498725"/>
            <a:ext cx="7239000" cy="132397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Heart Team Approach to Revascularization Decisions</a:t>
            </a:r>
          </a:p>
        </p:txBody>
      </p:sp>
      <p:sp>
        <p:nvSpPr>
          <p:cNvPr id="8195"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CAD Revascularization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1524000" y="2057400"/>
            <a:ext cx="7234238" cy="3962400"/>
          </a:xfrm>
        </p:spPr>
        <p:txBody>
          <a:bodyPr/>
          <a:lstStyle/>
          <a:p>
            <a:pPr eaLnBrk="1" hangingPunct="1">
              <a:buFontTx/>
              <a:buNone/>
            </a:pPr>
            <a:r>
              <a:rPr lang="en-US" sz="2400" b="1" smtClean="0"/>
              <a:t>	</a:t>
            </a:r>
            <a:r>
              <a:rPr lang="en-US" sz="2400" smtClean="0"/>
              <a:t>A Heart Team approach to revascularization is recommended in patients with unprotected left main or complex CAD. </a:t>
            </a:r>
          </a:p>
          <a:p>
            <a:pPr eaLnBrk="1" hangingPunct="1">
              <a:buFontTx/>
              <a:buNone/>
            </a:pPr>
            <a:endParaRPr lang="en-US" sz="2400" smtClean="0"/>
          </a:p>
          <a:p>
            <a:pPr eaLnBrk="1" hangingPunct="1">
              <a:buFontTx/>
              <a:buNone/>
            </a:pPr>
            <a:r>
              <a:rPr lang="en-US" sz="2400" smtClean="0"/>
              <a:t>	Calculation of the STS and SYNTAX scores is reasonable in patients with unprotected left main and complex CAD. </a:t>
            </a:r>
          </a:p>
          <a:p>
            <a:pPr eaLnBrk="1" hangingPunct="1">
              <a:spcBef>
                <a:spcPct val="0"/>
              </a:spcBef>
              <a:buFont typeface="Symbol" pitchFamily="18" charset="2"/>
              <a:buNone/>
            </a:pPr>
            <a:r>
              <a:rPr lang="en-US" sz="2400" smtClean="0"/>
              <a:t>	</a:t>
            </a:r>
          </a:p>
        </p:txBody>
      </p:sp>
      <p:sp>
        <p:nvSpPr>
          <p:cNvPr id="9219" name="Rectangle 13"/>
          <p:cNvSpPr>
            <a:spLocks noGrp="1" noChangeArrowheads="1"/>
          </p:cNvSpPr>
          <p:nvPr>
            <p:ph type="title"/>
          </p:nvPr>
        </p:nvSpPr>
        <p:spPr>
          <a:xfrm>
            <a:off x="457200" y="457200"/>
            <a:ext cx="8229600" cy="1143000"/>
          </a:xfrm>
        </p:spPr>
        <p:txBody>
          <a:bodyPr>
            <a:normAutofit fontScale="90000"/>
          </a:bodyPr>
          <a:lstStyle/>
          <a:p>
            <a:pPr eaLnBrk="1" hangingPunct="1"/>
            <a:r>
              <a:rPr lang="en-US" sz="4000" b="1" smtClean="0">
                <a:solidFill>
                  <a:schemeClr val="accent2"/>
                </a:solidFill>
                <a:latin typeface="Garamond" pitchFamily="18" charset="0"/>
                <a:ea typeface="Arial Unicode MS" pitchFamily="34" charset="-128"/>
                <a:cs typeface="Arial Unicode MS" pitchFamily="34" charset="-128"/>
              </a:rPr>
              <a:t>Heart Team Approach to Revascularization Decisions</a:t>
            </a:r>
            <a:br>
              <a:rPr lang="en-US" sz="4000" b="1" smtClean="0">
                <a:solidFill>
                  <a:schemeClr val="accent2"/>
                </a:solidFill>
                <a:latin typeface="Garamond" pitchFamily="18" charset="0"/>
                <a:ea typeface="Arial Unicode MS" pitchFamily="34" charset="-128"/>
                <a:cs typeface="Arial Unicode MS" pitchFamily="34" charset="-128"/>
              </a:rPr>
            </a:br>
            <a:endParaRPr lang="en-US" sz="4000" b="1" smtClean="0">
              <a:solidFill>
                <a:schemeClr val="accent2"/>
              </a:solidFill>
              <a:latin typeface="Garamond" pitchFamily="18" charset="0"/>
            </a:endParaRPr>
          </a:p>
        </p:txBody>
      </p:sp>
      <p:sp>
        <p:nvSpPr>
          <p:cNvPr id="9220" name="WordArt 622"/>
          <p:cNvSpPr>
            <a:spLocks noChangeArrowheads="1" noChangeShapeType="1" noTextEdit="1"/>
          </p:cNvSpPr>
          <p:nvPr/>
        </p:nvSpPr>
        <p:spPr bwMode="auto">
          <a:xfrm>
            <a:off x="685800" y="41910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304800" y="2133600"/>
            <a:ext cx="1216025" cy="942975"/>
            <a:chOff x="3986" y="942"/>
            <a:chExt cx="766" cy="594"/>
          </a:xfrm>
        </p:grpSpPr>
        <p:sp>
          <p:nvSpPr>
            <p:cNvPr id="923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23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235" name="Freeform 289"/>
            <p:cNvSpPr>
              <a:spLocks/>
            </p:cNvSpPr>
            <p:nvPr/>
          </p:nvSpPr>
          <p:spPr bwMode="auto">
            <a:xfrm>
              <a:off x="4032" y="1200"/>
              <a:ext cx="111" cy="246"/>
            </a:xfrm>
            <a:custGeom>
              <a:avLst/>
              <a:gdLst>
                <a:gd name="T0" fmla="*/ 15 w 136"/>
                <a:gd name="T1" fmla="*/ 65 h 270"/>
                <a:gd name="T2" fmla="*/ 13 w 136"/>
                <a:gd name="T3" fmla="*/ 79 h 270"/>
                <a:gd name="T4" fmla="*/ 13 w 136"/>
                <a:gd name="T5" fmla="*/ 88 h 270"/>
                <a:gd name="T6" fmla="*/ 11 w 136"/>
                <a:gd name="T7" fmla="*/ 96 h 270"/>
                <a:gd name="T8" fmla="*/ 7 w 136"/>
                <a:gd name="T9" fmla="*/ 97 h 270"/>
                <a:gd name="T10" fmla="*/ 6 w 136"/>
                <a:gd name="T11" fmla="*/ 96 h 270"/>
                <a:gd name="T12" fmla="*/ 4 w 136"/>
                <a:gd name="T13" fmla="*/ 94 h 270"/>
                <a:gd name="T14" fmla="*/ 3 w 136"/>
                <a:gd name="T15" fmla="*/ 89 h 270"/>
                <a:gd name="T16" fmla="*/ 2 w 136"/>
                <a:gd name="T17" fmla="*/ 84 h 270"/>
                <a:gd name="T18" fmla="*/ 2 w 136"/>
                <a:gd name="T19" fmla="*/ 77 h 270"/>
                <a:gd name="T20" fmla="*/ 2 w 136"/>
                <a:gd name="T21" fmla="*/ 67 h 270"/>
                <a:gd name="T22" fmla="*/ 1 w 136"/>
                <a:gd name="T23" fmla="*/ 56 h 270"/>
                <a:gd name="T24" fmla="*/ 0 w 136"/>
                <a:gd name="T25" fmla="*/ 42 h 270"/>
                <a:gd name="T26" fmla="*/ 2 w 136"/>
                <a:gd name="T27" fmla="*/ 27 h 270"/>
                <a:gd name="T28" fmla="*/ 2 w 136"/>
                <a:gd name="T29" fmla="*/ 15 h 270"/>
                <a:gd name="T30" fmla="*/ 3 w 136"/>
                <a:gd name="T31" fmla="*/ 7 h 270"/>
                <a:gd name="T32" fmla="*/ 5 w 136"/>
                <a:gd name="T33" fmla="*/ 4 h 270"/>
                <a:gd name="T34" fmla="*/ 7 w 136"/>
                <a:gd name="T35" fmla="*/ 0 h 270"/>
                <a:gd name="T36" fmla="*/ 9 w 136"/>
                <a:gd name="T37" fmla="*/ 3 h 270"/>
                <a:gd name="T38" fmla="*/ 11 w 136"/>
                <a:gd name="T39" fmla="*/ 5 h 270"/>
                <a:gd name="T40" fmla="*/ 13 w 136"/>
                <a:gd name="T41" fmla="*/ 10 h 270"/>
                <a:gd name="T42" fmla="*/ 13 w 136"/>
                <a:gd name="T43" fmla="*/ 16 h 270"/>
                <a:gd name="T44" fmla="*/ 15 w 136"/>
                <a:gd name="T45" fmla="*/ 26 h 270"/>
                <a:gd name="T46" fmla="*/ 11 w 136"/>
                <a:gd name="T47" fmla="*/ 33 h 270"/>
                <a:gd name="T48" fmla="*/ 11 w 136"/>
                <a:gd name="T49" fmla="*/ 29 h 270"/>
                <a:gd name="T50" fmla="*/ 9 w 136"/>
                <a:gd name="T51" fmla="*/ 24 h 270"/>
                <a:gd name="T52" fmla="*/ 9 w 136"/>
                <a:gd name="T53" fmla="*/ 22 h 270"/>
                <a:gd name="T54" fmla="*/ 7 w 136"/>
                <a:gd name="T55" fmla="*/ 22 h 270"/>
                <a:gd name="T56" fmla="*/ 6 w 136"/>
                <a:gd name="T57" fmla="*/ 24 h 270"/>
                <a:gd name="T58" fmla="*/ 6 w 136"/>
                <a:gd name="T59" fmla="*/ 27 h 270"/>
                <a:gd name="T60" fmla="*/ 5 w 136"/>
                <a:gd name="T61" fmla="*/ 33 h 270"/>
                <a:gd name="T62" fmla="*/ 5 w 136"/>
                <a:gd name="T63" fmla="*/ 40 h 270"/>
                <a:gd name="T64" fmla="*/ 5 w 136"/>
                <a:gd name="T65" fmla="*/ 48 h 270"/>
                <a:gd name="T66" fmla="*/ 5 w 136"/>
                <a:gd name="T67" fmla="*/ 59 h 270"/>
                <a:gd name="T68" fmla="*/ 5 w 136"/>
                <a:gd name="T69" fmla="*/ 66 h 270"/>
                <a:gd name="T70" fmla="*/ 6 w 136"/>
                <a:gd name="T71" fmla="*/ 71 h 270"/>
                <a:gd name="T72" fmla="*/ 6 w 136"/>
                <a:gd name="T73" fmla="*/ 73 h 270"/>
                <a:gd name="T74" fmla="*/ 7 w 136"/>
                <a:gd name="T75" fmla="*/ 75 h 270"/>
                <a:gd name="T76" fmla="*/ 9 w 136"/>
                <a:gd name="T77" fmla="*/ 74 h 270"/>
                <a:gd name="T78" fmla="*/ 9 w 136"/>
                <a:gd name="T79" fmla="*/ 73 h 270"/>
                <a:gd name="T80" fmla="*/ 9 w 136"/>
                <a:gd name="T81" fmla="*/ 71 h 270"/>
                <a:gd name="T82" fmla="*/ 11 w 136"/>
                <a:gd name="T83" fmla="*/ 61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9236"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237"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238"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9239"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9240"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9241"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8"/>
          <p:cNvGrpSpPr>
            <a:grpSpLocks/>
          </p:cNvGrpSpPr>
          <p:nvPr/>
        </p:nvGrpSpPr>
        <p:grpSpPr bwMode="auto">
          <a:xfrm>
            <a:off x="301625" y="3719513"/>
            <a:ext cx="1216025" cy="942975"/>
            <a:chOff x="3810000" y="2667000"/>
            <a:chExt cx="1216025" cy="942975"/>
          </a:xfrm>
        </p:grpSpPr>
        <p:grpSp>
          <p:nvGrpSpPr>
            <p:cNvPr id="4" name="Group 95"/>
            <p:cNvGrpSpPr>
              <a:grpSpLocks/>
            </p:cNvGrpSpPr>
            <p:nvPr/>
          </p:nvGrpSpPr>
          <p:grpSpPr bwMode="auto">
            <a:xfrm>
              <a:off x="3810000" y="2667000"/>
              <a:ext cx="1216025" cy="942975"/>
              <a:chOff x="3986" y="942"/>
              <a:chExt cx="766" cy="594"/>
            </a:xfrm>
          </p:grpSpPr>
          <p:sp>
            <p:nvSpPr>
              <p:cNvPr id="9225"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226"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227"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228"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9229"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9230"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9231"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9232"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9224" name="WordArt 622"/>
            <p:cNvSpPr>
              <a:spLocks noChangeArrowheads="1" noChangeShapeType="1" noTextEdit="1"/>
            </p:cNvSpPr>
            <p:nvPr/>
          </p:nvSpPr>
          <p:spPr bwMode="auto">
            <a:xfrm>
              <a:off x="4191000" y="3048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533400" y="2498725"/>
            <a:ext cx="8153400" cy="131127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Revascularization to Improve Survival</a:t>
            </a:r>
          </a:p>
        </p:txBody>
      </p:sp>
      <p:sp>
        <p:nvSpPr>
          <p:cNvPr id="10243"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CAD Revascularization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4294967295"/>
          </p:nvPr>
        </p:nvSpPr>
        <p:spPr>
          <a:xfrm>
            <a:off x="1524000" y="2057400"/>
            <a:ext cx="7234238" cy="3962400"/>
          </a:xfrm>
        </p:spPr>
        <p:txBody>
          <a:bodyPr/>
          <a:lstStyle/>
          <a:p>
            <a:pPr eaLnBrk="1" hangingPunct="1">
              <a:lnSpc>
                <a:spcPct val="80000"/>
              </a:lnSpc>
              <a:buFontTx/>
              <a:buNone/>
            </a:pPr>
            <a:r>
              <a:rPr lang="en-US" sz="1800" b="1" smtClean="0"/>
              <a:t>	</a:t>
            </a:r>
            <a:r>
              <a:rPr lang="en-US" sz="2000" smtClean="0"/>
              <a:t>CABG to improve survival is recommended for patients with significant (≥50% diameter stenosis) left main CAD. </a:t>
            </a:r>
          </a:p>
          <a:p>
            <a:pPr eaLnBrk="1" hangingPunct="1">
              <a:lnSpc>
                <a:spcPct val="80000"/>
              </a:lnSpc>
              <a:buFontTx/>
              <a:buNone/>
            </a:pPr>
            <a:endParaRPr lang="en-US" sz="2000" smtClean="0"/>
          </a:p>
          <a:p>
            <a:pPr eaLnBrk="1" hangingPunct="1">
              <a:lnSpc>
                <a:spcPct val="80000"/>
              </a:lnSpc>
              <a:buFontTx/>
              <a:buNone/>
            </a:pPr>
            <a:endParaRPr lang="en-US" sz="2000" smtClean="0"/>
          </a:p>
          <a:p>
            <a:pPr eaLnBrk="1" hangingPunct="1">
              <a:lnSpc>
                <a:spcPct val="80000"/>
              </a:lnSpc>
              <a:buFontTx/>
              <a:buNone/>
            </a:pPr>
            <a:r>
              <a:rPr lang="en-US" sz="1800" smtClean="0"/>
              <a:t>	</a:t>
            </a:r>
            <a:r>
              <a:rPr lang="en-US" sz="2000" smtClean="0"/>
              <a:t>PCI to improve survival is reasonable as an alternative to CABG in selected stable patients with significant (≥50% diameter stenosis) unprotected left main CAD with: 1) anatomic conditions associated with a low risk of PCI procedural complications and a high likelihood of a good long-term outcome (e.g., a low SYNTAX score [≤22], ostial or trunk left main CAD); </a:t>
            </a:r>
            <a:r>
              <a:rPr lang="en-US" sz="2000" u="sng" smtClean="0"/>
              <a:t>and</a:t>
            </a:r>
            <a:r>
              <a:rPr lang="en-US" sz="2000" smtClean="0"/>
              <a:t> 2) clinical characteristics that predict a significantly increased risk of adverse surgical outcomes (e.g., STS-predicted risk of operative mortality ≥5%). </a:t>
            </a:r>
          </a:p>
        </p:txBody>
      </p:sp>
      <p:sp>
        <p:nvSpPr>
          <p:cNvPr id="11267" name="Rectangle 13"/>
          <p:cNvSpPr>
            <a:spLocks noGrp="1" noChangeArrowheads="1"/>
          </p:cNvSpPr>
          <p:nvPr>
            <p:ph type="title" idx="4294967295"/>
          </p:nvPr>
        </p:nvSpPr>
        <p:spPr/>
        <p:txBody>
          <a:bodyPr/>
          <a:lstStyle/>
          <a:p>
            <a:pPr eaLnBrk="1" hangingPunct="1"/>
            <a:r>
              <a:rPr lang="en-US" sz="3200" b="1" smtClean="0">
                <a:solidFill>
                  <a:schemeClr val="accent2"/>
                </a:solidFill>
                <a:latin typeface="Garamond" pitchFamily="18" charset="0"/>
                <a:ea typeface="Arial Unicode MS" pitchFamily="34" charset="-128"/>
                <a:cs typeface="Arial Unicode MS" pitchFamily="34" charset="-128"/>
              </a:rPr>
              <a:t>Revascularization to Improve Survival: Left Main CAD Revascularization </a:t>
            </a:r>
            <a:endParaRPr lang="en-US" sz="3200" b="1" smtClean="0">
              <a:solidFill>
                <a:schemeClr val="accent2"/>
              </a:solidFill>
              <a:latin typeface="Garamond" pitchFamily="18" charset="0"/>
            </a:endParaRPr>
          </a:p>
        </p:txBody>
      </p:sp>
      <p:sp>
        <p:nvSpPr>
          <p:cNvPr id="11268" name="WordArt 622"/>
          <p:cNvSpPr>
            <a:spLocks noChangeArrowheads="1" noChangeShapeType="1" noTextEdit="1"/>
          </p:cNvSpPr>
          <p:nvPr/>
        </p:nvSpPr>
        <p:spPr bwMode="auto">
          <a:xfrm>
            <a:off x="457200" y="22098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11269" name="WordArt 622"/>
          <p:cNvSpPr>
            <a:spLocks noChangeArrowheads="1" noChangeShapeType="1" noTextEdit="1"/>
          </p:cNvSpPr>
          <p:nvPr/>
        </p:nvSpPr>
        <p:spPr bwMode="auto">
          <a:xfrm>
            <a:off x="762000" y="35814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3"/>
          <p:cNvGrpSpPr>
            <a:grpSpLocks/>
          </p:cNvGrpSpPr>
          <p:nvPr/>
        </p:nvGrpSpPr>
        <p:grpSpPr bwMode="auto">
          <a:xfrm>
            <a:off x="457200" y="1905000"/>
            <a:ext cx="1216025" cy="942975"/>
            <a:chOff x="3810000" y="1524000"/>
            <a:chExt cx="1216025" cy="942975"/>
          </a:xfrm>
        </p:grpSpPr>
        <p:grpSp>
          <p:nvGrpSpPr>
            <p:cNvPr id="3" name="Group 95"/>
            <p:cNvGrpSpPr>
              <a:grpSpLocks/>
            </p:cNvGrpSpPr>
            <p:nvPr/>
          </p:nvGrpSpPr>
          <p:grpSpPr bwMode="auto">
            <a:xfrm>
              <a:off x="3810000" y="1524000"/>
              <a:ext cx="1216025" cy="942975"/>
              <a:chOff x="3986" y="942"/>
              <a:chExt cx="766" cy="594"/>
            </a:xfrm>
          </p:grpSpPr>
          <p:sp>
            <p:nvSpPr>
              <p:cNvPr id="11284"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285"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286"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287"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288"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1289"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1290"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1291"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1283" name="WordArt 622"/>
            <p:cNvSpPr>
              <a:spLocks noChangeArrowheads="1" noChangeShapeType="1" noTextEdit="1"/>
            </p:cNvSpPr>
            <p:nvPr/>
          </p:nvSpPr>
          <p:spPr bwMode="auto">
            <a:xfrm>
              <a:off x="3886200" y="1905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grpSp>
        <p:nvGrpSpPr>
          <p:cNvPr id="4" name="Group 8"/>
          <p:cNvGrpSpPr>
            <a:grpSpLocks/>
          </p:cNvGrpSpPr>
          <p:nvPr/>
        </p:nvGrpSpPr>
        <p:grpSpPr bwMode="auto">
          <a:xfrm>
            <a:off x="430213" y="3181350"/>
            <a:ext cx="1216025" cy="942975"/>
            <a:chOff x="3810000" y="2667000"/>
            <a:chExt cx="1216025" cy="942975"/>
          </a:xfrm>
        </p:grpSpPr>
        <p:grpSp>
          <p:nvGrpSpPr>
            <p:cNvPr id="5" name="Group 95"/>
            <p:cNvGrpSpPr>
              <a:grpSpLocks/>
            </p:cNvGrpSpPr>
            <p:nvPr/>
          </p:nvGrpSpPr>
          <p:grpSpPr bwMode="auto">
            <a:xfrm>
              <a:off x="3810000" y="2667000"/>
              <a:ext cx="1216025" cy="942975"/>
              <a:chOff x="3986" y="942"/>
              <a:chExt cx="766" cy="594"/>
            </a:xfrm>
          </p:grpSpPr>
          <p:sp>
            <p:nvSpPr>
              <p:cNvPr id="11274"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275"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276"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277"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1278"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1279"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1280"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1281"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1273" name="WordArt 622"/>
            <p:cNvSpPr>
              <a:spLocks noChangeArrowheads="1" noChangeShapeType="1" noTextEdit="1"/>
            </p:cNvSpPr>
            <p:nvPr/>
          </p:nvSpPr>
          <p:spPr bwMode="auto">
            <a:xfrm>
              <a:off x="4191000" y="3048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4294967295"/>
          </p:nvPr>
        </p:nvSpPr>
        <p:spPr>
          <a:xfrm>
            <a:off x="1524000" y="2057400"/>
            <a:ext cx="7234238" cy="3962400"/>
          </a:xfrm>
        </p:spPr>
        <p:txBody>
          <a:bodyPr/>
          <a:lstStyle/>
          <a:p>
            <a:pPr eaLnBrk="1" hangingPunct="1">
              <a:lnSpc>
                <a:spcPct val="80000"/>
              </a:lnSpc>
              <a:buFontTx/>
              <a:buNone/>
            </a:pPr>
            <a:r>
              <a:rPr lang="en-US" sz="2400" smtClean="0"/>
              <a:t>	PCI to improve survival is reasonable in patients with UA/NSTEMI when an unprotected left main coronary artery is the culprit lesion and the patient is not a candidate for CABG.</a:t>
            </a:r>
          </a:p>
          <a:p>
            <a:pPr eaLnBrk="1" hangingPunct="1">
              <a:lnSpc>
                <a:spcPct val="80000"/>
              </a:lnSpc>
              <a:buFontTx/>
              <a:buNone/>
            </a:pPr>
            <a:r>
              <a:rPr lang="en-US" sz="1800" smtClean="0"/>
              <a:t>	</a:t>
            </a:r>
          </a:p>
          <a:p>
            <a:pPr eaLnBrk="1" hangingPunct="1">
              <a:lnSpc>
                <a:spcPct val="80000"/>
              </a:lnSpc>
              <a:buFontTx/>
              <a:buNone/>
            </a:pPr>
            <a:r>
              <a:rPr lang="en-US" sz="2400" smtClean="0"/>
              <a:t>	PCI to improve survival is reasonable in patients with acute STEMI when an unprotected left main coronary artery is the culprit lesion, distal coronary flow is TIMI (Thrombolysis In Myocardial Infarction) grade &lt;3, and PCI can be performed more rapidly and safely than CABG.</a:t>
            </a:r>
          </a:p>
        </p:txBody>
      </p:sp>
      <p:sp>
        <p:nvSpPr>
          <p:cNvPr id="12291" name="Rectangle 13"/>
          <p:cNvSpPr>
            <a:spLocks noGrp="1" noChangeArrowheads="1"/>
          </p:cNvSpPr>
          <p:nvPr>
            <p:ph type="title" idx="4294967295"/>
          </p:nvPr>
        </p:nvSpPr>
        <p:spPr/>
        <p:txBody>
          <a:bodyPr/>
          <a:lstStyle/>
          <a:p>
            <a:pPr eaLnBrk="1" hangingPunct="1"/>
            <a:r>
              <a:rPr lang="en-US" sz="3200" b="1" smtClean="0">
                <a:solidFill>
                  <a:schemeClr val="accent2"/>
                </a:solidFill>
                <a:latin typeface="Garamond" pitchFamily="18" charset="0"/>
                <a:ea typeface="Arial Unicode MS" pitchFamily="34" charset="-128"/>
                <a:cs typeface="Arial Unicode MS" pitchFamily="34" charset="-128"/>
              </a:rPr>
              <a:t>Revascularization to Improve Survival: Left Main CAD Revascularization (cont.)</a:t>
            </a:r>
            <a:endParaRPr lang="en-US" sz="3200" b="1" smtClean="0">
              <a:solidFill>
                <a:schemeClr val="accent2"/>
              </a:solidFill>
              <a:latin typeface="Garamond" pitchFamily="18" charset="0"/>
            </a:endParaRPr>
          </a:p>
        </p:txBody>
      </p:sp>
      <p:sp>
        <p:nvSpPr>
          <p:cNvPr id="12292" name="WordArt 622"/>
          <p:cNvSpPr>
            <a:spLocks noChangeArrowheads="1" noChangeShapeType="1" noTextEdit="1"/>
          </p:cNvSpPr>
          <p:nvPr/>
        </p:nvSpPr>
        <p:spPr bwMode="auto">
          <a:xfrm>
            <a:off x="685800" y="2514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8"/>
          <p:cNvGrpSpPr>
            <a:grpSpLocks/>
          </p:cNvGrpSpPr>
          <p:nvPr/>
        </p:nvGrpSpPr>
        <p:grpSpPr bwMode="auto">
          <a:xfrm>
            <a:off x="238125" y="3609975"/>
            <a:ext cx="1216025" cy="942975"/>
            <a:chOff x="3810000" y="2667000"/>
            <a:chExt cx="1216025" cy="942975"/>
          </a:xfrm>
        </p:grpSpPr>
        <p:grpSp>
          <p:nvGrpSpPr>
            <p:cNvPr id="3" name="Group 95"/>
            <p:cNvGrpSpPr>
              <a:grpSpLocks/>
            </p:cNvGrpSpPr>
            <p:nvPr/>
          </p:nvGrpSpPr>
          <p:grpSpPr bwMode="auto">
            <a:xfrm>
              <a:off x="3810000" y="2667000"/>
              <a:ext cx="1216025" cy="942975"/>
              <a:chOff x="3986" y="942"/>
              <a:chExt cx="766" cy="594"/>
            </a:xfrm>
          </p:grpSpPr>
          <p:sp>
            <p:nvSpPr>
              <p:cNvPr id="1230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30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30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31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31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31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31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31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2306" name="WordArt 622"/>
            <p:cNvSpPr>
              <a:spLocks noChangeArrowheads="1" noChangeShapeType="1" noTextEdit="1"/>
            </p:cNvSpPr>
            <p:nvPr/>
          </p:nvSpPr>
          <p:spPr bwMode="auto">
            <a:xfrm>
              <a:off x="4191000" y="3048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C</a:t>
              </a:r>
              <a:endParaRPr lang="ar-EG" sz="3600" kern="10">
                <a:ln w="9525">
                  <a:solidFill>
                    <a:srgbClr val="000000"/>
                  </a:solidFill>
                  <a:round/>
                  <a:headEnd/>
                  <a:tailEnd/>
                </a:ln>
                <a:solidFill>
                  <a:srgbClr val="FFFFFF"/>
                </a:solidFill>
                <a:latin typeface="Arial Black"/>
              </a:endParaRPr>
            </a:p>
          </p:txBody>
        </p:sp>
      </p:grpSp>
      <p:grpSp>
        <p:nvGrpSpPr>
          <p:cNvPr id="4" name="Group 8"/>
          <p:cNvGrpSpPr>
            <a:grpSpLocks/>
          </p:cNvGrpSpPr>
          <p:nvPr/>
        </p:nvGrpSpPr>
        <p:grpSpPr bwMode="auto">
          <a:xfrm>
            <a:off x="255588" y="2105025"/>
            <a:ext cx="1216025" cy="942975"/>
            <a:chOff x="3810000" y="2667000"/>
            <a:chExt cx="1216025" cy="942975"/>
          </a:xfrm>
        </p:grpSpPr>
        <p:grpSp>
          <p:nvGrpSpPr>
            <p:cNvPr id="5" name="Group 95"/>
            <p:cNvGrpSpPr>
              <a:grpSpLocks/>
            </p:cNvGrpSpPr>
            <p:nvPr/>
          </p:nvGrpSpPr>
          <p:grpSpPr bwMode="auto">
            <a:xfrm>
              <a:off x="3810000" y="2667000"/>
              <a:ext cx="1216025" cy="942975"/>
              <a:chOff x="3986" y="942"/>
              <a:chExt cx="766" cy="594"/>
            </a:xfrm>
          </p:grpSpPr>
          <p:sp>
            <p:nvSpPr>
              <p:cNvPr id="1229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29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29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30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1230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1230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1230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1230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12296" name="WordArt 622"/>
            <p:cNvSpPr>
              <a:spLocks noChangeArrowheads="1" noChangeShapeType="1" noTextEdit="1"/>
            </p:cNvSpPr>
            <p:nvPr/>
          </p:nvSpPr>
          <p:spPr bwMode="auto">
            <a:xfrm>
              <a:off x="4191000" y="3048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1275</Words>
  <Application>Microsoft Office PowerPoint</Application>
  <PresentationFormat>On-screen Show (4:3)</PresentationFormat>
  <Paragraphs>417</Paragraphs>
  <Slides>43</Slides>
  <Notes>28</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2011 ACCF/AHA/SCAI Guideline for Percutaneous Coronary Intervention</vt:lpstr>
      <vt:lpstr>Classification of Recommendations and Levels of Evidence</vt:lpstr>
      <vt:lpstr>Introduction</vt:lpstr>
      <vt:lpstr>Slide 4</vt:lpstr>
      <vt:lpstr>Slide 5</vt:lpstr>
      <vt:lpstr>Heart Team Approach to Revascularization Decisions </vt:lpstr>
      <vt:lpstr>Slide 7</vt:lpstr>
      <vt:lpstr>Revascularization to Improve Survival: Left Main CAD Revascularization </vt:lpstr>
      <vt:lpstr>Revascularization to Improve Survival: Left Main CAD Revascularization (cont.)</vt:lpstr>
      <vt:lpstr>Revascularization to Improve Survival: Left Main CAD Revascularization (cont.)</vt:lpstr>
      <vt:lpstr>Revascularization to Improve Survival: Left Main CAD Revascularization (cont.)</vt:lpstr>
      <vt:lpstr>Revascularization to Improve Survival: Non-Left Main CAD Revascularization </vt:lpstr>
      <vt:lpstr>Revascularization to Improve Survival: Non-Left Main CAD Revascularization (cont.)</vt:lpstr>
      <vt:lpstr>Revascularization to Improve Survival: Non-Left Main CAD Revascularization (cont.)</vt:lpstr>
      <vt:lpstr>Revascularization to Improve Survival: Non-Left Main CAD Revascularization (cont.)</vt:lpstr>
      <vt:lpstr>Revascularization to Improve Survival: Non-Left Main CAD Revascularization (cont.)</vt:lpstr>
      <vt:lpstr>Revascularization to Improve Survival: Non-Left Main CAD Revascularization (cont.)</vt:lpstr>
      <vt:lpstr>Revascularization to Improve Survival: Non-Left Main CAD Revascularization (cont.)</vt:lpstr>
      <vt:lpstr>Revascularization to Improve Symptoms</vt:lpstr>
      <vt:lpstr>Revascularization to Improve Symptoms (cont.)</vt:lpstr>
      <vt:lpstr>Revascularization to Improve Symptoms (cont.)</vt:lpstr>
      <vt:lpstr>Revascularization to Improve Symptoms (cont.)</vt:lpstr>
      <vt:lpstr>Slide 23</vt:lpstr>
      <vt:lpstr>Dual Antiplatelet Therapy Compliance and Stent Thrombosis</vt:lpstr>
      <vt:lpstr>Slide 25</vt:lpstr>
      <vt:lpstr>Hybrid Coronary Revascularization</vt:lpstr>
      <vt:lpstr>Hybrid Coronary  Revascularization (cont.)</vt:lpstr>
      <vt:lpstr>Slide 28</vt:lpstr>
      <vt:lpstr>Radiation Safety</vt:lpstr>
      <vt:lpstr>Slide 30</vt:lpstr>
      <vt:lpstr>Contrast-Induced Acute Kidney Injury</vt:lpstr>
      <vt:lpstr>Contrast-Induced Acute Kidney Injury (cont.)</vt:lpstr>
      <vt:lpstr>Slide 33</vt:lpstr>
      <vt:lpstr>Anaphylactoid Reactions</vt:lpstr>
      <vt:lpstr>Slide 35</vt:lpstr>
      <vt:lpstr>Statin Treatment</vt:lpstr>
      <vt:lpstr>Slide 37</vt:lpstr>
      <vt:lpstr>Bleeding Risk</vt:lpstr>
      <vt:lpstr>Slide 39</vt:lpstr>
      <vt:lpstr>PCI in Hospitals Without On-Site Surgical Backup</vt:lpstr>
      <vt:lpstr>PCI in Hospitals Without On-Site Surgical Backup (cont.)</vt:lpstr>
      <vt:lpstr>Slide 42</vt:lpstr>
      <vt:lpstr>Vascular Access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ACCF/AHA/SCAI Guideline for Percutaneous Coronary Intervention</dc:title>
  <dc:creator>DrSayed</dc:creator>
  <cp:lastModifiedBy>ahmedhashem</cp:lastModifiedBy>
  <cp:revision>1</cp:revision>
  <dcterms:created xsi:type="dcterms:W3CDTF">2011-12-23T22:20:21Z</dcterms:created>
  <dcterms:modified xsi:type="dcterms:W3CDTF">2012-01-15T11:08:46Z</dcterms:modified>
</cp:coreProperties>
</file>