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2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6" d="100"/>
          <a:sy n="76" d="100"/>
        </p:scale>
        <p:origin x="-33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353971E-78FB-4BB6-8EE5-149DD43E2CC9}" type="datetimeFigureOut">
              <a:rPr lang="ar-EG" smtClean="0"/>
              <a:pPr/>
              <a:t>21/02/1433</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E149309-DB57-4B0A-AE77-A7819623FB11}"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FCB3A83-69C7-4F19-A84A-7C45151BF426}" type="slidenum">
              <a:rPr lang="en-US" sz="1200"/>
              <a:pPr algn="r"/>
              <a:t>3</a:t>
            </a:fld>
            <a:endParaRPr lang="en-US" sz="1200" dirty="0"/>
          </a:p>
        </p:txBody>
      </p:sp>
      <p:sp>
        <p:nvSpPr>
          <p:cNvPr id="167939" name="Rectangle 2"/>
          <p:cNvSpPr>
            <a:spLocks noGrp="1" noRot="1" noChangeAspect="1" noChangeArrowheads="1" noTextEdit="1"/>
          </p:cNvSpPr>
          <p:nvPr>
            <p:ph type="sldImg"/>
          </p:nvPr>
        </p:nvSpPr>
        <p:spPr>
          <a:xfrm>
            <a:off x="-1163189" y="608976"/>
            <a:ext cx="9297746" cy="7011025"/>
          </a:xfrm>
          <a:ln/>
        </p:spPr>
      </p:sp>
      <p:sp>
        <p:nvSpPr>
          <p:cNvPr id="16794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D9D567BB-587D-4444-94AC-7AA9DB1C968A}" type="slidenum">
              <a:rPr lang="en-US" sz="1200"/>
              <a:pPr algn="r"/>
              <a:t>14</a:t>
            </a:fld>
            <a:endParaRPr lang="en-US" sz="1200" dirty="0"/>
          </a:p>
        </p:txBody>
      </p:sp>
      <p:sp>
        <p:nvSpPr>
          <p:cNvPr id="177155" name="Rectangle 2"/>
          <p:cNvSpPr>
            <a:spLocks noGrp="1" noRot="1" noChangeAspect="1" noChangeArrowheads="1" noTextEdit="1"/>
          </p:cNvSpPr>
          <p:nvPr>
            <p:ph type="sldImg"/>
          </p:nvPr>
        </p:nvSpPr>
        <p:spPr>
          <a:xfrm>
            <a:off x="-1163189" y="608976"/>
            <a:ext cx="9297746" cy="7011025"/>
          </a:xfrm>
          <a:ln/>
        </p:spPr>
      </p:sp>
      <p:sp>
        <p:nvSpPr>
          <p:cNvPr id="17715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B9D5CF34-55A4-4F80-9B45-7BFC1CC16BFE}" type="slidenum">
              <a:rPr lang="en-US" sz="1200"/>
              <a:pPr algn="r"/>
              <a:t>15</a:t>
            </a:fld>
            <a:endParaRPr lang="en-US" sz="1200" dirty="0"/>
          </a:p>
        </p:txBody>
      </p:sp>
      <p:sp>
        <p:nvSpPr>
          <p:cNvPr id="178179" name="Rectangle 2"/>
          <p:cNvSpPr>
            <a:spLocks noGrp="1" noRot="1" noChangeAspect="1" noChangeArrowheads="1" noTextEdit="1"/>
          </p:cNvSpPr>
          <p:nvPr>
            <p:ph type="sldImg"/>
          </p:nvPr>
        </p:nvSpPr>
        <p:spPr>
          <a:xfrm>
            <a:off x="-1163189" y="608976"/>
            <a:ext cx="9297746" cy="7011025"/>
          </a:xfrm>
          <a:ln/>
        </p:spPr>
      </p:sp>
      <p:sp>
        <p:nvSpPr>
          <p:cNvPr id="17818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7234316F-E5B8-4424-B24A-295711F570D5}" type="slidenum">
              <a:rPr lang="en-US" sz="1200"/>
              <a:pPr algn="r"/>
              <a:t>16</a:t>
            </a:fld>
            <a:endParaRPr lang="en-US" sz="1200" dirty="0"/>
          </a:p>
        </p:txBody>
      </p:sp>
      <p:sp>
        <p:nvSpPr>
          <p:cNvPr id="179203" name="Rectangle 2"/>
          <p:cNvSpPr>
            <a:spLocks noGrp="1" noRot="1" noChangeAspect="1" noChangeArrowheads="1" noTextEdit="1"/>
          </p:cNvSpPr>
          <p:nvPr>
            <p:ph type="sldImg"/>
          </p:nvPr>
        </p:nvSpPr>
        <p:spPr>
          <a:xfrm>
            <a:off x="-1163189" y="608976"/>
            <a:ext cx="9297746" cy="7011025"/>
          </a:xfrm>
          <a:ln/>
        </p:spPr>
      </p:sp>
      <p:sp>
        <p:nvSpPr>
          <p:cNvPr id="17920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A36C41A0-540E-4D9D-AA8C-69394E1B3B2B}" type="slidenum">
              <a:rPr lang="en-US" sz="1200"/>
              <a:pPr algn="r"/>
              <a:t>17</a:t>
            </a:fld>
            <a:endParaRPr lang="en-US" sz="1200" dirty="0"/>
          </a:p>
        </p:txBody>
      </p:sp>
      <p:sp>
        <p:nvSpPr>
          <p:cNvPr id="180227" name="Rectangle 2"/>
          <p:cNvSpPr>
            <a:spLocks noGrp="1" noRot="1" noChangeAspect="1" noChangeArrowheads="1" noTextEdit="1"/>
          </p:cNvSpPr>
          <p:nvPr>
            <p:ph type="sldImg"/>
          </p:nvPr>
        </p:nvSpPr>
        <p:spPr>
          <a:xfrm>
            <a:off x="-1163189" y="608976"/>
            <a:ext cx="9297746" cy="7011025"/>
          </a:xfrm>
          <a:ln/>
        </p:spPr>
      </p:sp>
      <p:sp>
        <p:nvSpPr>
          <p:cNvPr id="18022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90295F2E-710D-459B-87F6-04EC9E2A39C2}" type="slidenum">
              <a:rPr lang="en-US" sz="1200"/>
              <a:pPr algn="r"/>
              <a:t>20</a:t>
            </a:fld>
            <a:endParaRPr lang="en-US" sz="1200" dirty="0"/>
          </a:p>
        </p:txBody>
      </p:sp>
      <p:sp>
        <p:nvSpPr>
          <p:cNvPr id="181251" name="Rectangle 2"/>
          <p:cNvSpPr>
            <a:spLocks noGrp="1" noRot="1" noChangeAspect="1" noChangeArrowheads="1" noTextEdit="1"/>
          </p:cNvSpPr>
          <p:nvPr>
            <p:ph type="sldImg"/>
          </p:nvPr>
        </p:nvSpPr>
        <p:spPr>
          <a:xfrm>
            <a:off x="-1163189" y="608976"/>
            <a:ext cx="9297746" cy="7011025"/>
          </a:xfrm>
          <a:ln/>
        </p:spPr>
      </p:sp>
      <p:sp>
        <p:nvSpPr>
          <p:cNvPr id="18125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4F96B73A-F7A0-4DFC-8F25-5EADC0805D4C}" type="slidenum">
              <a:rPr lang="en-US" sz="1200"/>
              <a:pPr algn="r"/>
              <a:t>21</a:t>
            </a:fld>
            <a:endParaRPr lang="en-US" sz="1200" dirty="0"/>
          </a:p>
        </p:txBody>
      </p:sp>
      <p:sp>
        <p:nvSpPr>
          <p:cNvPr id="182275" name="Rectangle 2"/>
          <p:cNvSpPr>
            <a:spLocks noGrp="1" noRot="1" noChangeAspect="1" noChangeArrowheads="1" noTextEdit="1"/>
          </p:cNvSpPr>
          <p:nvPr>
            <p:ph type="sldImg"/>
          </p:nvPr>
        </p:nvSpPr>
        <p:spPr>
          <a:xfrm>
            <a:off x="-1163189" y="608976"/>
            <a:ext cx="9297746" cy="7011025"/>
          </a:xfrm>
          <a:ln/>
        </p:spPr>
      </p:sp>
      <p:sp>
        <p:nvSpPr>
          <p:cNvPr id="18227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94211C9-963F-4BB5-96EA-6BB4DB7F6502}" type="slidenum">
              <a:rPr lang="en-US" sz="1200"/>
              <a:pPr algn="r"/>
              <a:t>22</a:t>
            </a:fld>
            <a:endParaRPr lang="en-US" sz="1200" dirty="0"/>
          </a:p>
        </p:txBody>
      </p:sp>
      <p:sp>
        <p:nvSpPr>
          <p:cNvPr id="183299" name="Rectangle 2"/>
          <p:cNvSpPr>
            <a:spLocks noGrp="1" noRot="1" noChangeAspect="1" noChangeArrowheads="1" noTextEdit="1"/>
          </p:cNvSpPr>
          <p:nvPr>
            <p:ph type="sldImg"/>
          </p:nvPr>
        </p:nvSpPr>
        <p:spPr>
          <a:xfrm>
            <a:off x="-1163189" y="608976"/>
            <a:ext cx="9297746" cy="7011025"/>
          </a:xfrm>
          <a:ln/>
        </p:spPr>
      </p:sp>
      <p:sp>
        <p:nvSpPr>
          <p:cNvPr id="18330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D933D88-C152-4828-9642-9C0FB3132466}" type="slidenum">
              <a:rPr lang="en-US" sz="1200"/>
              <a:pPr algn="r"/>
              <a:t>23</a:t>
            </a:fld>
            <a:endParaRPr lang="en-US" sz="1200" dirty="0"/>
          </a:p>
        </p:txBody>
      </p:sp>
      <p:sp>
        <p:nvSpPr>
          <p:cNvPr id="184323" name="Rectangle 2"/>
          <p:cNvSpPr>
            <a:spLocks noGrp="1" noRot="1" noChangeAspect="1" noChangeArrowheads="1" noTextEdit="1"/>
          </p:cNvSpPr>
          <p:nvPr>
            <p:ph type="sldImg"/>
          </p:nvPr>
        </p:nvSpPr>
        <p:spPr>
          <a:xfrm>
            <a:off x="-1163189" y="608976"/>
            <a:ext cx="9297746" cy="7011025"/>
          </a:xfrm>
          <a:ln/>
        </p:spPr>
      </p:sp>
      <p:sp>
        <p:nvSpPr>
          <p:cNvPr id="18432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C50E01AF-9443-4601-81F2-11D08CC0E5C7}" type="slidenum">
              <a:rPr lang="en-US" sz="1200"/>
              <a:pPr algn="r"/>
              <a:t>4</a:t>
            </a:fld>
            <a:endParaRPr lang="en-US" sz="1200" dirty="0"/>
          </a:p>
        </p:txBody>
      </p:sp>
      <p:sp>
        <p:nvSpPr>
          <p:cNvPr id="168963" name="Rectangle 2"/>
          <p:cNvSpPr>
            <a:spLocks noGrp="1" noRot="1" noChangeAspect="1" noChangeArrowheads="1" noTextEdit="1"/>
          </p:cNvSpPr>
          <p:nvPr>
            <p:ph type="sldImg"/>
          </p:nvPr>
        </p:nvSpPr>
        <p:spPr>
          <a:xfrm>
            <a:off x="-1163189" y="608976"/>
            <a:ext cx="9297746" cy="7011025"/>
          </a:xfrm>
          <a:ln/>
        </p:spPr>
      </p:sp>
      <p:sp>
        <p:nvSpPr>
          <p:cNvPr id="16896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AA1166AA-FD13-4259-A51B-A6EE30C38FD6}" type="slidenum">
              <a:rPr lang="en-US" sz="1200"/>
              <a:pPr algn="r"/>
              <a:t>5</a:t>
            </a:fld>
            <a:endParaRPr lang="en-US" sz="1200" dirty="0"/>
          </a:p>
        </p:txBody>
      </p:sp>
      <p:sp>
        <p:nvSpPr>
          <p:cNvPr id="169987" name="Rectangle 2"/>
          <p:cNvSpPr>
            <a:spLocks noGrp="1" noRot="1" noChangeAspect="1" noChangeArrowheads="1" noTextEdit="1"/>
          </p:cNvSpPr>
          <p:nvPr>
            <p:ph type="sldImg"/>
          </p:nvPr>
        </p:nvSpPr>
        <p:spPr>
          <a:xfrm>
            <a:off x="-1163189" y="608976"/>
            <a:ext cx="9297746" cy="7011025"/>
          </a:xfrm>
          <a:ln/>
        </p:spPr>
      </p:sp>
      <p:sp>
        <p:nvSpPr>
          <p:cNvPr id="16998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B226C80D-5F1C-48FB-BCD9-92D226F2692B}" type="slidenum">
              <a:rPr lang="en-US" sz="1200"/>
              <a:pPr algn="r"/>
              <a:t>6</a:t>
            </a:fld>
            <a:endParaRPr lang="en-US" sz="1200" dirty="0"/>
          </a:p>
        </p:txBody>
      </p:sp>
      <p:sp>
        <p:nvSpPr>
          <p:cNvPr id="171011" name="Rectangle 2"/>
          <p:cNvSpPr>
            <a:spLocks noGrp="1" noRot="1" noChangeAspect="1" noChangeArrowheads="1" noTextEdit="1"/>
          </p:cNvSpPr>
          <p:nvPr>
            <p:ph type="sldImg"/>
          </p:nvPr>
        </p:nvSpPr>
        <p:spPr>
          <a:xfrm>
            <a:off x="-1163189" y="608976"/>
            <a:ext cx="9297746" cy="7011025"/>
          </a:xfrm>
          <a:ln/>
        </p:spPr>
      </p:sp>
      <p:sp>
        <p:nvSpPr>
          <p:cNvPr id="17101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306EAB7-A18D-4484-A83C-AE3358946E51}" type="slidenum">
              <a:rPr lang="en-US" sz="1200"/>
              <a:pPr algn="r"/>
              <a:t>8</a:t>
            </a:fld>
            <a:endParaRPr lang="en-US" sz="1200" dirty="0"/>
          </a:p>
        </p:txBody>
      </p:sp>
      <p:sp>
        <p:nvSpPr>
          <p:cNvPr id="172035" name="Rectangle 2"/>
          <p:cNvSpPr>
            <a:spLocks noGrp="1" noRot="1" noChangeAspect="1" noChangeArrowheads="1" noTextEdit="1"/>
          </p:cNvSpPr>
          <p:nvPr>
            <p:ph type="sldImg"/>
          </p:nvPr>
        </p:nvSpPr>
        <p:spPr>
          <a:xfrm>
            <a:off x="-1163189" y="608976"/>
            <a:ext cx="9297746" cy="7011025"/>
          </a:xfrm>
          <a:ln/>
        </p:spPr>
      </p:sp>
      <p:sp>
        <p:nvSpPr>
          <p:cNvPr id="172036"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A9CC5DC0-24DE-43C7-BEF0-A86EDC43521E}" type="slidenum">
              <a:rPr lang="en-US" sz="1200"/>
              <a:pPr algn="r"/>
              <a:t>9</a:t>
            </a:fld>
            <a:endParaRPr lang="en-US" sz="1200" dirty="0"/>
          </a:p>
        </p:txBody>
      </p:sp>
      <p:sp>
        <p:nvSpPr>
          <p:cNvPr id="173059" name="Rectangle 2"/>
          <p:cNvSpPr>
            <a:spLocks noGrp="1" noRot="1" noChangeAspect="1" noChangeArrowheads="1" noTextEdit="1"/>
          </p:cNvSpPr>
          <p:nvPr>
            <p:ph type="sldImg"/>
          </p:nvPr>
        </p:nvSpPr>
        <p:spPr>
          <a:xfrm>
            <a:off x="-1163189" y="608976"/>
            <a:ext cx="9297746" cy="7011025"/>
          </a:xfrm>
          <a:ln/>
        </p:spPr>
      </p:sp>
      <p:sp>
        <p:nvSpPr>
          <p:cNvPr id="173060"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0E9FC458-25E6-417E-A9BC-0DCC45511CB9}" type="slidenum">
              <a:rPr lang="en-US" sz="1200"/>
              <a:pPr algn="r"/>
              <a:t>10</a:t>
            </a:fld>
            <a:endParaRPr lang="en-US" sz="1200" dirty="0"/>
          </a:p>
        </p:txBody>
      </p:sp>
      <p:sp>
        <p:nvSpPr>
          <p:cNvPr id="174083" name="Rectangle 2"/>
          <p:cNvSpPr>
            <a:spLocks noGrp="1" noRot="1" noChangeAspect="1" noChangeArrowheads="1" noTextEdit="1"/>
          </p:cNvSpPr>
          <p:nvPr>
            <p:ph type="sldImg"/>
          </p:nvPr>
        </p:nvSpPr>
        <p:spPr>
          <a:xfrm>
            <a:off x="-1163189" y="608976"/>
            <a:ext cx="9297746" cy="7011025"/>
          </a:xfrm>
          <a:ln/>
        </p:spPr>
      </p:sp>
      <p:sp>
        <p:nvSpPr>
          <p:cNvPr id="174084"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758F0A2A-E57B-4B74-A17B-6C852C1C7F56}" type="slidenum">
              <a:rPr lang="en-US" sz="1200"/>
              <a:pPr algn="r"/>
              <a:t>11</a:t>
            </a:fld>
            <a:endParaRPr lang="en-US" sz="1200" dirty="0"/>
          </a:p>
        </p:txBody>
      </p:sp>
      <p:sp>
        <p:nvSpPr>
          <p:cNvPr id="175107" name="Rectangle 2"/>
          <p:cNvSpPr>
            <a:spLocks noGrp="1" noRot="1" noChangeAspect="1" noChangeArrowheads="1" noTextEdit="1"/>
          </p:cNvSpPr>
          <p:nvPr>
            <p:ph type="sldImg"/>
          </p:nvPr>
        </p:nvSpPr>
        <p:spPr>
          <a:xfrm>
            <a:off x="-1163189" y="608976"/>
            <a:ext cx="9297746" cy="7011025"/>
          </a:xfrm>
          <a:ln/>
        </p:spPr>
      </p:sp>
      <p:sp>
        <p:nvSpPr>
          <p:cNvPr id="175108"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560F30E4-1E82-48DA-83B2-718ED2001FF7}" type="slidenum">
              <a:rPr lang="en-US" sz="1200"/>
              <a:pPr algn="r"/>
              <a:t>12</a:t>
            </a:fld>
            <a:endParaRPr lang="en-US" sz="1200" dirty="0"/>
          </a:p>
        </p:txBody>
      </p:sp>
      <p:sp>
        <p:nvSpPr>
          <p:cNvPr id="176131" name="Rectangle 2"/>
          <p:cNvSpPr>
            <a:spLocks noGrp="1" noRot="1" noChangeAspect="1" noChangeArrowheads="1" noTextEdit="1"/>
          </p:cNvSpPr>
          <p:nvPr>
            <p:ph type="sldImg"/>
          </p:nvPr>
        </p:nvSpPr>
        <p:spPr>
          <a:xfrm>
            <a:off x="-1163189" y="608976"/>
            <a:ext cx="9297746" cy="7011025"/>
          </a:xfrm>
          <a:ln/>
        </p:spPr>
      </p:sp>
      <p:sp>
        <p:nvSpPr>
          <p:cNvPr id="176132" name="Rectangle 3"/>
          <p:cNvSpPr>
            <a:spLocks noGrp="1" noChangeArrowheads="1"/>
          </p:cNvSpPr>
          <p:nvPr>
            <p:ph type="body" idx="1"/>
          </p:nvPr>
        </p:nvSpPr>
        <p:spPr>
          <a:xfrm>
            <a:off x="914711" y="4369009"/>
            <a:ext cx="5028579" cy="4064521"/>
          </a:xfrm>
          <a:noFill/>
        </p:spPr>
        <p:txBody>
          <a:bodyPr/>
          <a:lstStyle/>
          <a:p>
            <a:pPr eaLnBrk="1" hangingPunct="1">
              <a:spcBef>
                <a:spcPct val="0"/>
              </a:spcBef>
            </a:pPr>
            <a:endParaRPr lang="ar-EG" sz="2400"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65562A-9A9E-4FF9-BFC1-650FC4E99C56}" type="datetimeFigureOut">
              <a:rPr lang="ar-EG" smtClean="0"/>
              <a:pPr/>
              <a:t>21/02/1433</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A7EA4C6-D1A7-4C61-96C0-70F17833DB36}"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965562A-9A9E-4FF9-BFC1-650FC4E99C56}" type="datetimeFigureOut">
              <a:rPr lang="ar-EG" smtClean="0"/>
              <a:pPr/>
              <a:t>21/02/1433</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A7EA4C6-D1A7-4C61-96C0-70F17833DB36}"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6"/>
          <p:cNvSpPr>
            <a:spLocks noGrp="1"/>
          </p:cNvSpPr>
          <p:nvPr>
            <p:ph type="title" idx="4294967295"/>
          </p:nvPr>
        </p:nvSpPr>
        <p:spPr>
          <a:xfrm>
            <a:off x="0" y="1447800"/>
            <a:ext cx="9144000" cy="1143000"/>
          </a:xfrm>
        </p:spPr>
        <p:txBody>
          <a:bodyPr>
            <a:normAutofit fontScale="90000"/>
          </a:bodyPr>
          <a:lstStyle/>
          <a:p>
            <a:pPr eaLnBrk="1" hangingPunct="1"/>
            <a:r>
              <a:rPr lang="en-US" sz="3800" b="1" smtClean="0">
                <a:solidFill>
                  <a:schemeClr val="accent2"/>
                </a:solidFill>
                <a:latin typeface="Garamond" pitchFamily="18" charset="0"/>
              </a:rPr>
              <a:t>2011 ACCF/AHA/SCAI Guideline for Percutaneous Coronary Intervention</a:t>
            </a:r>
          </a:p>
        </p:txBody>
      </p:sp>
      <p:sp>
        <p:nvSpPr>
          <p:cNvPr id="2051" name="Text Box 3"/>
          <p:cNvSpPr txBox="1">
            <a:spLocks noChangeArrowheads="1"/>
          </p:cNvSpPr>
          <p:nvPr/>
        </p:nvSpPr>
        <p:spPr bwMode="auto">
          <a:xfrm>
            <a:off x="609600" y="4006850"/>
            <a:ext cx="8001000" cy="2446338"/>
          </a:xfrm>
          <a:prstGeom prst="rect">
            <a:avLst/>
          </a:prstGeom>
          <a:noFill/>
          <a:ln w="9525">
            <a:noFill/>
            <a:miter lim="800000"/>
            <a:headEnd/>
            <a:tailEnd/>
          </a:ln>
        </p:spPr>
        <p:txBody>
          <a:bodyPr>
            <a:spAutoFit/>
          </a:bodyPr>
          <a:lstStyle/>
          <a:p>
            <a:r>
              <a:rPr lang="en-US">
                <a:latin typeface="Calibri" pitchFamily="34" charset="0"/>
              </a:rPr>
              <a:t>A Report of the American College of Cardiology Foundation/American Heart Association Task Force on Practice Guidelines and the Society for Cardiovascular Angiography and Interventions</a:t>
            </a:r>
          </a:p>
          <a:p>
            <a:endParaRPr lang="en-US">
              <a:latin typeface="Calibri" pitchFamily="34" charset="0"/>
            </a:endParaRPr>
          </a:p>
          <a:p>
            <a:endParaRPr lang="en-US">
              <a:latin typeface="Calibri" pitchFamily="34" charset="0"/>
            </a:endParaRPr>
          </a:p>
          <a:p>
            <a:r>
              <a:rPr lang="en-US" sz="900"/>
              <a:t>© American College of Cardiology Foundation and American Heart Association, Inc.</a:t>
            </a:r>
          </a:p>
          <a:p>
            <a:endParaRPr lang="en-US">
              <a:latin typeface="Calibri" pitchFamily="34" charset="0"/>
            </a:endParaRPr>
          </a:p>
          <a:p>
            <a:endParaRPr lang="en-US">
              <a:solidFill>
                <a:schemeClr val="accent2"/>
              </a:solidFill>
              <a:latin typeface="Calibri" pitchFamily="34" charset="0"/>
            </a:endParaRPr>
          </a:p>
          <a:p>
            <a:endParaRPr lang="en-US">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4294967295"/>
          </p:nvPr>
        </p:nvSpPr>
        <p:spPr>
          <a:xfrm>
            <a:off x="1905000" y="2057400"/>
            <a:ext cx="6853238" cy="3962400"/>
          </a:xfrm>
        </p:spPr>
        <p:txBody>
          <a:bodyPr/>
          <a:lstStyle/>
          <a:p>
            <a:pPr marL="0" indent="0">
              <a:buFontTx/>
              <a:buNone/>
            </a:pPr>
            <a:endParaRPr lang="en-US" sz="2400" b="1" smtClean="0"/>
          </a:p>
          <a:p>
            <a:pPr marL="0" indent="0">
              <a:buFontTx/>
              <a:buNone/>
            </a:pPr>
            <a:r>
              <a:rPr lang="en-US" sz="2400" smtClean="0"/>
              <a:t>A strategy of coronary angiography (or transfer for coronary angiography) 3 to 24 hours after initiating fibrinolytic therapy with intent to perform PCI is reasonable for hemodynamically stable patients with STEMI and evidence for successful fibrinolysis when angiography and revascularization can be performed as soon as logistically feasible in this time frame.</a:t>
            </a:r>
          </a:p>
        </p:txBody>
      </p:sp>
      <p:sp>
        <p:nvSpPr>
          <p:cNvPr id="56323" name="Rectangle 13"/>
          <p:cNvSpPr>
            <a:spLocks noGrp="1" noChangeArrowheads="1"/>
          </p:cNvSpPr>
          <p:nvPr>
            <p:ph type="title" idx="4294967295"/>
          </p:nvPr>
        </p:nvSpPr>
        <p:spPr>
          <a:xfrm>
            <a:off x="381000" y="228600"/>
            <a:ext cx="8534400" cy="1935163"/>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STEMI–Coronary Angiography Strategies in STEMI (cont.)</a:t>
            </a:r>
          </a:p>
        </p:txBody>
      </p:sp>
      <p:sp>
        <p:nvSpPr>
          <p:cNvPr id="5632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632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632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632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632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31775" y="2633663"/>
            <a:ext cx="1216025" cy="942975"/>
            <a:chOff x="3986" y="942"/>
            <a:chExt cx="766" cy="594"/>
          </a:xfrm>
        </p:grpSpPr>
        <p:sp>
          <p:nvSpPr>
            <p:cNvPr id="5633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633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633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633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633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633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633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633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6330" name="WordArt 949"/>
          <p:cNvSpPr>
            <a:spLocks noChangeArrowheads="1" noChangeShapeType="1" noTextEdit="1"/>
          </p:cNvSpPr>
          <p:nvPr/>
        </p:nvSpPr>
        <p:spPr bwMode="auto">
          <a:xfrm>
            <a:off x="612775" y="2979738"/>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4294967295"/>
          </p:nvPr>
        </p:nvSpPr>
        <p:spPr>
          <a:xfrm>
            <a:off x="1981200" y="2057400"/>
            <a:ext cx="6777038" cy="3962400"/>
          </a:xfrm>
        </p:spPr>
        <p:txBody>
          <a:bodyPr/>
          <a:lstStyle/>
          <a:p>
            <a:pPr marL="0" indent="0">
              <a:buFontTx/>
              <a:buNone/>
            </a:pPr>
            <a:endParaRPr lang="en-US" sz="2400" b="1" smtClean="0"/>
          </a:p>
          <a:p>
            <a:pPr marL="0" indent="0">
              <a:buFontTx/>
              <a:buNone/>
            </a:pPr>
            <a:r>
              <a:rPr lang="en-US" sz="2800" smtClean="0"/>
              <a:t>A strategy of coronary angiography performed before hospital discharge might be reasonable in stable patients with STEMI who did not undergo cardiac catheterization within 24 hours of STEMI onset. </a:t>
            </a:r>
          </a:p>
        </p:txBody>
      </p:sp>
      <p:sp>
        <p:nvSpPr>
          <p:cNvPr id="57347" name="Rectangle 13"/>
          <p:cNvSpPr>
            <a:spLocks noGrp="1" noChangeArrowheads="1"/>
          </p:cNvSpPr>
          <p:nvPr>
            <p:ph type="title" idx="4294967295"/>
          </p:nvPr>
        </p:nvSpPr>
        <p:spPr>
          <a:xfrm>
            <a:off x="190500" y="228600"/>
            <a:ext cx="8801100" cy="1935163"/>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STEMI–Coronary Angiography Strategies in STEMI (cont.)</a:t>
            </a:r>
          </a:p>
        </p:txBody>
      </p:sp>
      <p:sp>
        <p:nvSpPr>
          <p:cNvPr id="57348"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7349"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7350"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7351"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90500" y="2597150"/>
            <a:ext cx="1292225" cy="1019175"/>
            <a:chOff x="3986" y="942"/>
            <a:chExt cx="766" cy="594"/>
          </a:xfrm>
        </p:grpSpPr>
        <p:sp>
          <p:nvSpPr>
            <p:cNvPr id="5735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735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735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735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7358" name="Rectangle 291"/>
            <p:cNvSpPr>
              <a:spLocks noChangeArrowheads="1"/>
            </p:cNvSpPr>
            <p:nvPr/>
          </p:nvSpPr>
          <p:spPr bwMode="auto">
            <a:xfrm>
              <a:off x="4066" y="942"/>
              <a:ext cx="38" cy="160"/>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7359" name="Rectangle 292"/>
            <p:cNvSpPr>
              <a:spLocks noChangeArrowheads="1"/>
            </p:cNvSpPr>
            <p:nvPr/>
          </p:nvSpPr>
          <p:spPr bwMode="auto">
            <a:xfrm>
              <a:off x="4178" y="943"/>
              <a:ext cx="151" cy="160"/>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7360" name="Rectangle 293"/>
            <p:cNvSpPr>
              <a:spLocks noChangeArrowheads="1"/>
            </p:cNvSpPr>
            <p:nvPr/>
          </p:nvSpPr>
          <p:spPr bwMode="auto">
            <a:xfrm>
              <a:off x="4370" y="943"/>
              <a:ext cx="158" cy="160"/>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7361" name="Rectangle 294"/>
            <p:cNvSpPr>
              <a:spLocks noChangeArrowheads="1"/>
            </p:cNvSpPr>
            <p:nvPr/>
          </p:nvSpPr>
          <p:spPr bwMode="auto">
            <a:xfrm>
              <a:off x="4586" y="943"/>
              <a:ext cx="113" cy="160"/>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7353" name="Freeform 289"/>
          <p:cNvSpPr>
            <a:spLocks/>
          </p:cNvSpPr>
          <p:nvPr/>
        </p:nvSpPr>
        <p:spPr bwMode="auto">
          <a:xfrm>
            <a:off x="877888" y="3052763"/>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4294967295"/>
          </p:nvPr>
        </p:nvSpPr>
        <p:spPr>
          <a:xfrm>
            <a:off x="1905000" y="2057400"/>
            <a:ext cx="6853238" cy="3962400"/>
          </a:xfrm>
        </p:spPr>
        <p:txBody>
          <a:bodyPr/>
          <a:lstStyle/>
          <a:p>
            <a:pPr marL="0" indent="0">
              <a:buFontTx/>
              <a:buNone/>
            </a:pPr>
            <a:endParaRPr lang="en-US" sz="2400" b="1" smtClean="0"/>
          </a:p>
          <a:p>
            <a:pPr marL="0" indent="0">
              <a:buFontTx/>
              <a:buNone/>
            </a:pPr>
            <a:r>
              <a:rPr lang="en-US" sz="2800" smtClean="0"/>
              <a:t>A strategy of coronary angiography with intent to perform PCI is </a:t>
            </a:r>
            <a:r>
              <a:rPr lang="en-US" sz="2800" smtClean="0">
                <a:solidFill>
                  <a:srgbClr val="FF0000"/>
                </a:solidFill>
              </a:rPr>
              <a:t>not recommended</a:t>
            </a:r>
            <a:r>
              <a:rPr lang="en-US" sz="2800" smtClean="0"/>
              <a:t> in patients with STEMI in whom the risks of revascularization are likely to outweigh the benefits or when the patient or designee does not want invasive care.</a:t>
            </a:r>
          </a:p>
        </p:txBody>
      </p:sp>
      <p:sp>
        <p:nvSpPr>
          <p:cNvPr id="58371" name="Rectangle 13"/>
          <p:cNvSpPr>
            <a:spLocks noGrp="1" noChangeArrowheads="1"/>
          </p:cNvSpPr>
          <p:nvPr>
            <p:ph type="title" idx="4294967295"/>
          </p:nvPr>
        </p:nvSpPr>
        <p:spPr>
          <a:xfrm>
            <a:off x="228600" y="304800"/>
            <a:ext cx="8534400" cy="1935163"/>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STEMI–Coronary Angiography Strategies in STEMI (cont.)</a:t>
            </a:r>
          </a:p>
        </p:txBody>
      </p:sp>
      <p:sp>
        <p:nvSpPr>
          <p:cNvPr id="5837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837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837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837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837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68288" y="3105150"/>
            <a:ext cx="1216025" cy="942975"/>
            <a:chOff x="3986" y="942"/>
            <a:chExt cx="766" cy="594"/>
          </a:xfrm>
        </p:grpSpPr>
        <p:sp>
          <p:nvSpPr>
            <p:cNvPr id="5838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838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838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838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838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838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838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838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8378" name="Freeform 289"/>
          <p:cNvSpPr>
            <a:spLocks/>
          </p:cNvSpPr>
          <p:nvPr/>
        </p:nvSpPr>
        <p:spPr bwMode="auto">
          <a:xfrm>
            <a:off x="1246188" y="3519488"/>
            <a:ext cx="176212"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58379" name="TextBox 21"/>
          <p:cNvSpPr txBox="1">
            <a:spLocks noChangeArrowheads="1"/>
          </p:cNvSpPr>
          <p:nvPr/>
        </p:nvSpPr>
        <p:spPr bwMode="auto">
          <a:xfrm>
            <a:off x="228600" y="4116388"/>
            <a:ext cx="1447800" cy="369887"/>
          </a:xfrm>
          <a:prstGeom prst="rect">
            <a:avLst/>
          </a:prstGeom>
          <a:noFill/>
          <a:ln w="9525">
            <a:noFill/>
            <a:miter lim="800000"/>
            <a:headEnd/>
            <a:tailEnd/>
          </a:ln>
        </p:spPr>
        <p:txBody>
          <a:bodyPr>
            <a:spAutoFit/>
          </a:bodyPr>
          <a:lstStyle/>
          <a:p>
            <a:r>
              <a:rPr lang="en-US"/>
              <a:t>No Benefit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990600" y="2498725"/>
            <a:ext cx="7239000" cy="1938338"/>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PCI in Specific Clinical Situations: Primary PCI of the Infarct Artery</a:t>
            </a:r>
          </a:p>
        </p:txBody>
      </p:sp>
      <p:sp>
        <p:nvSpPr>
          <p:cNvPr id="59395"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4294967295"/>
          </p:nvPr>
        </p:nvSpPr>
        <p:spPr>
          <a:xfrm>
            <a:off x="1981200" y="2057400"/>
            <a:ext cx="6777038" cy="3962400"/>
          </a:xfrm>
        </p:spPr>
        <p:txBody>
          <a:bodyPr/>
          <a:lstStyle/>
          <a:p>
            <a:pPr marL="0" indent="0">
              <a:buFontTx/>
              <a:buNone/>
            </a:pPr>
            <a:endParaRPr lang="en-US" sz="2600" smtClean="0"/>
          </a:p>
          <a:p>
            <a:pPr marL="0" indent="0">
              <a:buFontTx/>
              <a:buNone/>
            </a:pPr>
            <a:r>
              <a:rPr lang="en-US" sz="2600" smtClean="0"/>
              <a:t>Primary PCI should be performed in patients within 12 hours of onset of STEMI.</a:t>
            </a:r>
          </a:p>
          <a:p>
            <a:pPr marL="0" indent="0">
              <a:buFontTx/>
              <a:buNone/>
            </a:pPr>
            <a:endParaRPr lang="en-US" sz="2600" smtClean="0"/>
          </a:p>
          <a:p>
            <a:pPr marL="0" indent="0">
              <a:buFontTx/>
              <a:buNone/>
            </a:pPr>
            <a:r>
              <a:rPr lang="en-US" sz="2600" smtClean="0"/>
              <a:t>Primary PCI should be performed in patients with STEMI presenting to a hospital with PCI capability within 90 minutes of first medical contact as a systems goal. </a:t>
            </a:r>
          </a:p>
        </p:txBody>
      </p:sp>
      <p:sp>
        <p:nvSpPr>
          <p:cNvPr id="60419" name="Rectangle 13"/>
          <p:cNvSpPr>
            <a:spLocks noGrp="1" noChangeArrowheads="1"/>
          </p:cNvSpPr>
          <p:nvPr>
            <p:ph type="title" idx="4294967295"/>
          </p:nvPr>
        </p:nvSpPr>
        <p:spPr>
          <a:xfrm>
            <a:off x="382588" y="0"/>
            <a:ext cx="8229600" cy="1828800"/>
          </a:xfrm>
          <a:noFill/>
        </p:spPr>
        <p:txBody>
          <a:bodyPr/>
          <a:lstStyle/>
          <a:p>
            <a:r>
              <a:rPr lang="en-US" sz="3400" b="1" smtClean="0">
                <a:solidFill>
                  <a:schemeClr val="accent2"/>
                </a:solidFill>
                <a:latin typeface="Garamond" pitchFamily="18" charset="0"/>
                <a:ea typeface="Arial Unicode MS" pitchFamily="34" charset="-128"/>
                <a:cs typeface="Arial Unicode MS" pitchFamily="34" charset="-128"/>
              </a:rPr>
              <a:t>PCI in Specific Clinical Situations: STEMI–Primary PCI of the Infarct Artery</a:t>
            </a:r>
          </a:p>
        </p:txBody>
      </p:sp>
      <p:sp>
        <p:nvSpPr>
          <p:cNvPr id="6042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042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042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042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042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61925" y="4178300"/>
            <a:ext cx="1216025" cy="942975"/>
            <a:chOff x="3986" y="942"/>
            <a:chExt cx="766" cy="594"/>
          </a:xfrm>
        </p:grpSpPr>
        <p:sp>
          <p:nvSpPr>
            <p:cNvPr id="6043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3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4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4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4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044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044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044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0426" name="WordArt 622"/>
          <p:cNvSpPr>
            <a:spLocks noChangeArrowheads="1" noChangeShapeType="1" noTextEdit="1"/>
          </p:cNvSpPr>
          <p:nvPr/>
        </p:nvSpPr>
        <p:spPr bwMode="auto">
          <a:xfrm>
            <a:off x="239713" y="4594225"/>
            <a:ext cx="161925"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4" name="Group 95"/>
          <p:cNvGrpSpPr>
            <a:grpSpLocks/>
          </p:cNvGrpSpPr>
          <p:nvPr/>
        </p:nvGrpSpPr>
        <p:grpSpPr bwMode="auto">
          <a:xfrm>
            <a:off x="153988" y="2493963"/>
            <a:ext cx="1216025" cy="942975"/>
            <a:chOff x="3986" y="942"/>
            <a:chExt cx="766" cy="594"/>
          </a:xfrm>
        </p:grpSpPr>
        <p:sp>
          <p:nvSpPr>
            <p:cNvPr id="60430"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31"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32"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33"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0434"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0435"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0436"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0437"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0428" name="WordArt 949"/>
          <p:cNvSpPr>
            <a:spLocks noChangeArrowheads="1" noChangeShapeType="1" noTextEdit="1"/>
          </p:cNvSpPr>
          <p:nvPr/>
        </p:nvSpPr>
        <p:spPr bwMode="auto">
          <a:xfrm>
            <a:off x="223838" y="2852738"/>
            <a:ext cx="160337"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cxnSp>
        <p:nvCxnSpPr>
          <p:cNvPr id="3" name="Elbow Connector 2"/>
          <p:cNvCxnSpPr/>
          <p:nvPr/>
        </p:nvCxnSpPr>
        <p:spPr>
          <a:xfrm>
            <a:off x="3657600" y="86868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4294967295"/>
          </p:nvPr>
        </p:nvSpPr>
        <p:spPr>
          <a:xfrm>
            <a:off x="1905000" y="2057400"/>
            <a:ext cx="6853238" cy="3962400"/>
          </a:xfrm>
        </p:spPr>
        <p:txBody>
          <a:bodyPr/>
          <a:lstStyle/>
          <a:p>
            <a:pPr marL="0" indent="0">
              <a:buFontTx/>
              <a:buNone/>
            </a:pPr>
            <a:endParaRPr lang="en-US" sz="2000" smtClean="0"/>
          </a:p>
          <a:p>
            <a:pPr marL="0" indent="0">
              <a:buFontTx/>
              <a:buNone/>
            </a:pPr>
            <a:r>
              <a:rPr lang="en-US" sz="2000" smtClean="0"/>
              <a:t>Primary PCI should be performed in patients with STEMI presenting to a hospital without PCI capability within 120 minutes of first medical contact as a systems goal.</a:t>
            </a:r>
          </a:p>
          <a:p>
            <a:pPr marL="0" indent="0">
              <a:buFontTx/>
              <a:buNone/>
            </a:pPr>
            <a:endParaRPr lang="en-US" sz="2000" smtClean="0"/>
          </a:p>
          <a:p>
            <a:pPr marL="0" indent="0">
              <a:buFontTx/>
              <a:buNone/>
            </a:pPr>
            <a:endParaRPr lang="en-US" sz="2000" smtClean="0"/>
          </a:p>
          <a:p>
            <a:pPr marL="0" indent="0">
              <a:buFontTx/>
              <a:buNone/>
            </a:pPr>
            <a:r>
              <a:rPr lang="en-US" sz="2000" smtClean="0"/>
              <a:t>Primary PCI should be performed in patients with STEMI who develop severe heart failure or cardiogenic shock and are suitable candidates for revascularization as soon as possible, irrespective of time delay.</a:t>
            </a:r>
          </a:p>
        </p:txBody>
      </p:sp>
      <p:sp>
        <p:nvSpPr>
          <p:cNvPr id="61443" name="Rectangle 13"/>
          <p:cNvSpPr>
            <a:spLocks noGrp="1" noChangeArrowheads="1"/>
          </p:cNvSpPr>
          <p:nvPr>
            <p:ph type="title" idx="4294967295"/>
          </p:nvPr>
        </p:nvSpPr>
        <p:spPr>
          <a:xfrm>
            <a:off x="382588" y="228600"/>
            <a:ext cx="8229600" cy="1935163"/>
          </a:xfrm>
          <a:noFill/>
        </p:spPr>
        <p:txBody>
          <a:bodyPr/>
          <a:lstStyle/>
          <a:p>
            <a:r>
              <a:rPr lang="en-US" sz="2800" b="1" smtClean="0">
                <a:solidFill>
                  <a:schemeClr val="accent2"/>
                </a:solidFill>
                <a:latin typeface="Garamond" pitchFamily="18" charset="0"/>
                <a:ea typeface="Arial Unicode MS" pitchFamily="34" charset="-128"/>
                <a:cs typeface="Arial Unicode MS" pitchFamily="34" charset="-128"/>
              </a:rPr>
              <a:t>PCI in Specific Clinical Situations: STEMI–Primary PCI of the Infarct Artery (cont.)</a:t>
            </a:r>
          </a:p>
        </p:txBody>
      </p:sp>
      <p:sp>
        <p:nvSpPr>
          <p:cNvPr id="6144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144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144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144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144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161925" y="4178300"/>
            <a:ext cx="1216025" cy="942975"/>
            <a:chOff x="3986" y="942"/>
            <a:chExt cx="766" cy="594"/>
          </a:xfrm>
        </p:grpSpPr>
        <p:sp>
          <p:nvSpPr>
            <p:cNvPr id="6146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6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6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6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6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146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146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146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1450" name="WordArt 622"/>
          <p:cNvSpPr>
            <a:spLocks noChangeArrowheads="1" noChangeShapeType="1" noTextEdit="1"/>
          </p:cNvSpPr>
          <p:nvPr/>
        </p:nvSpPr>
        <p:spPr bwMode="auto">
          <a:xfrm>
            <a:off x="239713" y="4594225"/>
            <a:ext cx="161925"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4" name="Group 95"/>
          <p:cNvGrpSpPr>
            <a:grpSpLocks/>
          </p:cNvGrpSpPr>
          <p:nvPr/>
        </p:nvGrpSpPr>
        <p:grpSpPr bwMode="auto">
          <a:xfrm>
            <a:off x="153988" y="2493963"/>
            <a:ext cx="1216025" cy="942975"/>
            <a:chOff x="3986" y="942"/>
            <a:chExt cx="766" cy="594"/>
          </a:xfrm>
        </p:grpSpPr>
        <p:sp>
          <p:nvSpPr>
            <p:cNvPr id="6145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5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5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5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145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145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146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146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cxnSp>
        <p:nvCxnSpPr>
          <p:cNvPr id="3" name="Elbow Connector 2"/>
          <p:cNvCxnSpPr/>
          <p:nvPr/>
        </p:nvCxnSpPr>
        <p:spPr>
          <a:xfrm>
            <a:off x="3657600" y="86868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1453" name="WordArt 622"/>
          <p:cNvSpPr>
            <a:spLocks noChangeArrowheads="1" noChangeShapeType="1" noTextEdit="1"/>
          </p:cNvSpPr>
          <p:nvPr/>
        </p:nvSpPr>
        <p:spPr bwMode="auto">
          <a:xfrm>
            <a:off x="239713" y="2852738"/>
            <a:ext cx="161925"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4294967295"/>
          </p:nvPr>
        </p:nvSpPr>
        <p:spPr>
          <a:xfrm>
            <a:off x="2057400" y="2057400"/>
            <a:ext cx="6700838" cy="4114800"/>
          </a:xfrm>
        </p:spPr>
        <p:txBody>
          <a:bodyPr/>
          <a:lstStyle/>
          <a:p>
            <a:pPr marL="0" indent="0">
              <a:buFontTx/>
              <a:buNone/>
            </a:pPr>
            <a:r>
              <a:rPr lang="en-US" sz="2600" smtClean="0"/>
              <a:t>Primary PCI should be performed as soon as possible in patients with STEMI and contraindications to fibrinolytic therapy with ischemic symptoms for &lt;12 hours. </a:t>
            </a:r>
          </a:p>
          <a:p>
            <a:pPr marL="0" indent="0">
              <a:buFontTx/>
              <a:buNone/>
            </a:pPr>
            <a:endParaRPr lang="en-US" sz="2600" smtClean="0"/>
          </a:p>
          <a:p>
            <a:pPr marL="0" indent="0">
              <a:buFontTx/>
              <a:buNone/>
            </a:pPr>
            <a:r>
              <a:rPr lang="en-US" sz="2400" smtClean="0"/>
              <a:t>Primary PCI is reasonable in patients with STEMI if there is clinical and/or electrocardiographic evidence of ongoing ischemia between 12 and 24 hours after symptom onset. </a:t>
            </a:r>
          </a:p>
        </p:txBody>
      </p:sp>
      <p:sp>
        <p:nvSpPr>
          <p:cNvPr id="62467" name="Rectangle 13"/>
          <p:cNvSpPr>
            <a:spLocks noGrp="1" noChangeArrowheads="1"/>
          </p:cNvSpPr>
          <p:nvPr>
            <p:ph type="title" idx="4294967295"/>
          </p:nvPr>
        </p:nvSpPr>
        <p:spPr>
          <a:xfrm>
            <a:off x="381000" y="200025"/>
            <a:ext cx="8612188" cy="1935163"/>
          </a:xfrm>
          <a:noFill/>
        </p:spPr>
        <p:txBody>
          <a:bodyPr/>
          <a:lstStyle/>
          <a:p>
            <a:r>
              <a:rPr lang="en-US" sz="3200" b="1" smtClean="0">
                <a:solidFill>
                  <a:schemeClr val="accent2"/>
                </a:solidFill>
                <a:latin typeface="Garamond" pitchFamily="18" charset="0"/>
                <a:ea typeface="Arial Unicode MS" pitchFamily="34" charset="-128"/>
                <a:cs typeface="Arial Unicode MS" pitchFamily="34" charset="-128"/>
              </a:rPr>
              <a:t>PCI in Specific Clinical Situations: STEMI–Primary PCI of the Infarct Artery (cont.)</a:t>
            </a:r>
          </a:p>
        </p:txBody>
      </p:sp>
      <p:sp>
        <p:nvSpPr>
          <p:cNvPr id="6246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246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247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247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247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81000" y="2133600"/>
            <a:ext cx="1216025" cy="942975"/>
            <a:chOff x="3986" y="942"/>
            <a:chExt cx="766" cy="594"/>
          </a:xfrm>
        </p:grpSpPr>
        <p:sp>
          <p:nvSpPr>
            <p:cNvPr id="6248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9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9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9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9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249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249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249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2474" name="WordArt 622"/>
          <p:cNvSpPr>
            <a:spLocks noChangeArrowheads="1" noChangeShapeType="1" noTextEdit="1"/>
          </p:cNvSpPr>
          <p:nvPr/>
        </p:nvSpPr>
        <p:spPr bwMode="auto">
          <a:xfrm>
            <a:off x="457200" y="25146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cxnSp>
        <p:nvCxnSpPr>
          <p:cNvPr id="3" name="Elbow Connector 2"/>
          <p:cNvCxnSpPr/>
          <p:nvPr/>
        </p:nvCxnSpPr>
        <p:spPr>
          <a:xfrm>
            <a:off x="3657600" y="86868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2476" name="WordArt 622"/>
          <p:cNvSpPr>
            <a:spLocks noChangeArrowheads="1" noChangeShapeType="1" noTextEdit="1"/>
          </p:cNvSpPr>
          <p:nvPr/>
        </p:nvSpPr>
        <p:spPr bwMode="auto">
          <a:xfrm>
            <a:off x="735013" y="456088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2477" name="WordArt 622"/>
          <p:cNvSpPr>
            <a:spLocks noChangeArrowheads="1" noChangeShapeType="1" noTextEdit="1"/>
          </p:cNvSpPr>
          <p:nvPr/>
        </p:nvSpPr>
        <p:spPr bwMode="auto">
          <a:xfrm>
            <a:off x="887413" y="4713288"/>
            <a:ext cx="228600"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2478" name="WordArt 622"/>
          <p:cNvSpPr>
            <a:spLocks noChangeArrowheads="1" noChangeShapeType="1" noTextEdit="1"/>
          </p:cNvSpPr>
          <p:nvPr/>
        </p:nvSpPr>
        <p:spPr bwMode="auto">
          <a:xfrm>
            <a:off x="882650" y="4383088"/>
            <a:ext cx="160338" cy="387350"/>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4" name="Group 95"/>
          <p:cNvGrpSpPr>
            <a:grpSpLocks/>
          </p:cNvGrpSpPr>
          <p:nvPr/>
        </p:nvGrpSpPr>
        <p:grpSpPr bwMode="auto">
          <a:xfrm>
            <a:off x="357188" y="4300538"/>
            <a:ext cx="1216025" cy="942975"/>
            <a:chOff x="3986" y="942"/>
            <a:chExt cx="766" cy="594"/>
          </a:xfrm>
        </p:grpSpPr>
        <p:sp>
          <p:nvSpPr>
            <p:cNvPr id="6248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8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8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8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248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248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248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248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2480" name="WordArt 949"/>
          <p:cNvSpPr>
            <a:spLocks noChangeArrowheads="1" noChangeShapeType="1" noTextEdit="1"/>
          </p:cNvSpPr>
          <p:nvPr/>
        </p:nvSpPr>
        <p:spPr bwMode="auto">
          <a:xfrm>
            <a:off x="738188" y="4646613"/>
            <a:ext cx="160337" cy="3873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4294967295"/>
          </p:nvPr>
        </p:nvSpPr>
        <p:spPr>
          <a:xfrm>
            <a:off x="2057400" y="2057400"/>
            <a:ext cx="6700838" cy="4114800"/>
          </a:xfrm>
        </p:spPr>
        <p:txBody>
          <a:bodyPr/>
          <a:lstStyle/>
          <a:p>
            <a:pPr marL="0" indent="0">
              <a:buFontTx/>
              <a:buNone/>
            </a:pPr>
            <a:r>
              <a:rPr lang="en-US" sz="2600" smtClean="0"/>
              <a:t>Primary PCI might be considered in asymptomatic patients with STEMI and higher risk presenting between 12 and 24 hours after symptom onset. </a:t>
            </a:r>
          </a:p>
          <a:p>
            <a:pPr marL="0" indent="0">
              <a:buFontTx/>
              <a:buNone/>
            </a:pPr>
            <a:endParaRPr lang="en-US" sz="2600" smtClean="0"/>
          </a:p>
          <a:p>
            <a:pPr marL="0" indent="0">
              <a:buFontTx/>
              <a:buNone/>
            </a:pPr>
            <a:r>
              <a:rPr lang="en-US" sz="2600" smtClean="0"/>
              <a:t>PCI </a:t>
            </a:r>
            <a:r>
              <a:rPr lang="en-US" sz="2600" smtClean="0">
                <a:solidFill>
                  <a:srgbClr val="FF0000"/>
                </a:solidFill>
              </a:rPr>
              <a:t>should not be performed </a:t>
            </a:r>
            <a:r>
              <a:rPr lang="en-US" sz="2600" smtClean="0"/>
              <a:t>in a noninfarct artery at the time of primary PCI in patients with STEMI without hemodynamic compromise.</a:t>
            </a:r>
          </a:p>
          <a:p>
            <a:pPr marL="0" indent="0">
              <a:buFontTx/>
              <a:buNone/>
            </a:pPr>
            <a:endParaRPr lang="en-US" sz="2800" smtClean="0"/>
          </a:p>
        </p:txBody>
      </p:sp>
      <p:sp>
        <p:nvSpPr>
          <p:cNvPr id="63491" name="Rectangle 13"/>
          <p:cNvSpPr>
            <a:spLocks noGrp="1" noChangeArrowheads="1"/>
          </p:cNvSpPr>
          <p:nvPr>
            <p:ph type="title" idx="4294967295"/>
          </p:nvPr>
        </p:nvSpPr>
        <p:spPr>
          <a:xfrm>
            <a:off x="381000" y="200025"/>
            <a:ext cx="8612188" cy="1935163"/>
          </a:xfrm>
          <a:noFill/>
        </p:spPr>
        <p:txBody>
          <a:bodyPr/>
          <a:lstStyle/>
          <a:p>
            <a:r>
              <a:rPr lang="en-US" sz="3200" b="1" smtClean="0">
                <a:solidFill>
                  <a:schemeClr val="accent2"/>
                </a:solidFill>
                <a:latin typeface="Garamond" pitchFamily="18" charset="0"/>
                <a:ea typeface="Arial Unicode MS" pitchFamily="34" charset="-128"/>
                <a:cs typeface="Arial Unicode MS" pitchFamily="34" charset="-128"/>
              </a:rPr>
              <a:t>PCI in Specific Clinical Situations: STEMI–Primary PCI of the Infarct Artery (cont.)</a:t>
            </a:r>
          </a:p>
        </p:txBody>
      </p:sp>
      <p:sp>
        <p:nvSpPr>
          <p:cNvPr id="6349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349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349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349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349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4" name="Group 95"/>
          <p:cNvGrpSpPr>
            <a:grpSpLocks/>
          </p:cNvGrpSpPr>
          <p:nvPr/>
        </p:nvGrpSpPr>
        <p:grpSpPr bwMode="auto">
          <a:xfrm>
            <a:off x="381000" y="2133600"/>
            <a:ext cx="1216025" cy="942975"/>
            <a:chOff x="3986" y="942"/>
            <a:chExt cx="766" cy="594"/>
          </a:xfrm>
        </p:grpSpPr>
        <p:sp>
          <p:nvSpPr>
            <p:cNvPr id="6351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1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1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1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1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351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351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351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3498" name="WordArt 622"/>
          <p:cNvSpPr>
            <a:spLocks noChangeArrowheads="1" noChangeShapeType="1" noTextEdit="1"/>
          </p:cNvSpPr>
          <p:nvPr/>
        </p:nvSpPr>
        <p:spPr bwMode="auto">
          <a:xfrm>
            <a:off x="1063625" y="2506663"/>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a:t>
            </a:r>
            <a:endParaRPr lang="ar-EG" sz="3600" kern="10">
              <a:ln w="9525">
                <a:solidFill>
                  <a:srgbClr val="000000"/>
                </a:solidFill>
                <a:round/>
                <a:headEnd/>
                <a:tailEnd/>
              </a:ln>
              <a:solidFill>
                <a:srgbClr val="FFFFFF"/>
              </a:solidFill>
              <a:latin typeface="Arial Black"/>
            </a:endParaRPr>
          </a:p>
        </p:txBody>
      </p:sp>
      <p:cxnSp>
        <p:nvCxnSpPr>
          <p:cNvPr id="3" name="Elbow Connector 2"/>
          <p:cNvCxnSpPr/>
          <p:nvPr/>
        </p:nvCxnSpPr>
        <p:spPr>
          <a:xfrm>
            <a:off x="3657600" y="86868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grpSp>
        <p:nvGrpSpPr>
          <p:cNvPr id="5" name="Group 95"/>
          <p:cNvGrpSpPr>
            <a:grpSpLocks/>
          </p:cNvGrpSpPr>
          <p:nvPr/>
        </p:nvGrpSpPr>
        <p:grpSpPr bwMode="auto">
          <a:xfrm>
            <a:off x="474663" y="4348163"/>
            <a:ext cx="1216025" cy="942975"/>
            <a:chOff x="3986" y="942"/>
            <a:chExt cx="766" cy="594"/>
          </a:xfrm>
        </p:grpSpPr>
        <p:sp>
          <p:nvSpPr>
            <p:cNvPr id="6350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0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0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0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350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350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350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351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2" name="Rectangle 1"/>
          <p:cNvSpPr/>
          <p:nvPr/>
        </p:nvSpPr>
        <p:spPr>
          <a:xfrm>
            <a:off x="1321533" y="4773097"/>
            <a:ext cx="423514" cy="461665"/>
          </a:xfrm>
          <a:prstGeom prst="rect">
            <a:avLst/>
          </a:prstGeom>
        </p:spPr>
        <p:txBody>
          <a:bodyPr wrap="none">
            <a:spAutoFit/>
          </a:bodyPr>
          <a:lstStyle/>
          <a:p>
            <a:pPr algn="ctr">
              <a:defRPr/>
            </a:pPr>
            <a:r>
              <a:rPr lang="en-US" sz="2400" kern="10" dirty="0">
                <a:ln w="9525">
                  <a:solidFill>
                    <a:srgbClr val="000000"/>
                  </a:solidFill>
                  <a:round/>
                  <a:headEnd/>
                  <a:tailEnd/>
                </a:ln>
                <a:solidFill>
                  <a:srgbClr val="FFFFFF"/>
                </a:solidFill>
                <a:latin typeface="Arial Black"/>
                <a:ea typeface="+mn-ea"/>
              </a:rPr>
              <a:t>B</a:t>
            </a:r>
          </a:p>
        </p:txBody>
      </p:sp>
      <p:sp>
        <p:nvSpPr>
          <p:cNvPr id="63502" name="TextBox 3"/>
          <p:cNvSpPr txBox="1">
            <a:spLocks noChangeArrowheads="1"/>
          </p:cNvSpPr>
          <p:nvPr/>
        </p:nvSpPr>
        <p:spPr bwMode="auto">
          <a:xfrm>
            <a:off x="695325" y="5345113"/>
            <a:ext cx="762000" cy="369887"/>
          </a:xfrm>
          <a:prstGeom prst="rect">
            <a:avLst/>
          </a:prstGeom>
          <a:noFill/>
          <a:ln w="9525">
            <a:noFill/>
            <a:miter lim="800000"/>
            <a:headEnd/>
            <a:tailEnd/>
          </a:ln>
        </p:spPr>
        <p:txBody>
          <a:bodyPr>
            <a:spAutoFit/>
          </a:bodyPr>
          <a:lstStyle/>
          <a:p>
            <a:r>
              <a:rPr lang="en-US"/>
              <a:t>Harm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3"/>
          <p:cNvSpPr>
            <a:spLocks noGrp="1"/>
          </p:cNvSpPr>
          <p:nvPr>
            <p:ph type="title"/>
          </p:nvPr>
        </p:nvSpPr>
        <p:spPr/>
        <p:txBody>
          <a:bodyPr/>
          <a:lstStyle/>
          <a:p>
            <a:r>
              <a:rPr lang="en-US" sz="3000" b="1" smtClean="0">
                <a:solidFill>
                  <a:schemeClr val="accent2"/>
                </a:solidFill>
                <a:latin typeface="Garamond" pitchFamily="18" charset="0"/>
              </a:rPr>
              <a:t>Delayed or Elective PCI in Patients with STEMI</a:t>
            </a:r>
          </a:p>
        </p:txBody>
      </p:sp>
      <p:sp>
        <p:nvSpPr>
          <p:cNvPr id="64515" name="Content Placeholder 4"/>
          <p:cNvSpPr>
            <a:spLocks noGrp="1"/>
          </p:cNvSpPr>
          <p:nvPr>
            <p:ph idx="1"/>
          </p:nvPr>
        </p:nvSpPr>
        <p:spPr>
          <a:xfrm>
            <a:off x="2133600" y="1600200"/>
            <a:ext cx="6553200" cy="4525963"/>
          </a:xfrm>
        </p:spPr>
        <p:txBody>
          <a:bodyPr/>
          <a:lstStyle/>
          <a:p>
            <a:pPr marL="0" indent="0">
              <a:buFontTx/>
              <a:buNone/>
            </a:pPr>
            <a:r>
              <a:rPr lang="en-US" sz="2200" smtClean="0"/>
              <a:t>PCI is reasonable in patients with STEMI and clinical evidence for fibrinolytic failure or infarct artery reocclusion.</a:t>
            </a:r>
          </a:p>
          <a:p>
            <a:pPr marL="0" indent="0">
              <a:buFontTx/>
              <a:buNone/>
            </a:pPr>
            <a:endParaRPr lang="en-US" sz="2200" smtClean="0"/>
          </a:p>
          <a:p>
            <a:pPr marL="0" indent="0">
              <a:buFontTx/>
              <a:buNone/>
            </a:pPr>
            <a:r>
              <a:rPr lang="en-US" sz="2200" smtClean="0"/>
              <a:t>PCI is reasonable in patients with STEMI and a patent infarct artery 3 to 24 hours after fibrinolytic therapy.</a:t>
            </a:r>
          </a:p>
          <a:p>
            <a:pPr marL="0" indent="0">
              <a:buFontTx/>
              <a:buNone/>
            </a:pPr>
            <a:endParaRPr lang="en-US" sz="2200" smtClean="0"/>
          </a:p>
          <a:p>
            <a:pPr marL="0" indent="0">
              <a:buFontTx/>
              <a:buNone/>
            </a:pPr>
            <a:r>
              <a:rPr lang="en-US" sz="2200" smtClean="0"/>
              <a:t>PCI is reasonable in patients with STEMI who demonstrate ischemia on noninvasive testing. </a:t>
            </a:r>
          </a:p>
        </p:txBody>
      </p:sp>
      <p:grpSp>
        <p:nvGrpSpPr>
          <p:cNvPr id="2" name="Group 8"/>
          <p:cNvGrpSpPr>
            <a:grpSpLocks/>
          </p:cNvGrpSpPr>
          <p:nvPr/>
        </p:nvGrpSpPr>
        <p:grpSpPr bwMode="auto">
          <a:xfrm>
            <a:off x="230188" y="1635125"/>
            <a:ext cx="1216025" cy="942975"/>
            <a:chOff x="3810000" y="2667000"/>
            <a:chExt cx="1216025" cy="942975"/>
          </a:xfrm>
        </p:grpSpPr>
        <p:grpSp>
          <p:nvGrpSpPr>
            <p:cNvPr id="3" name="Group 95"/>
            <p:cNvGrpSpPr>
              <a:grpSpLocks/>
            </p:cNvGrpSpPr>
            <p:nvPr/>
          </p:nvGrpSpPr>
          <p:grpSpPr bwMode="auto">
            <a:xfrm>
              <a:off x="3810000" y="2667000"/>
              <a:ext cx="1216025" cy="942975"/>
              <a:chOff x="3986" y="942"/>
              <a:chExt cx="766" cy="594"/>
            </a:xfrm>
          </p:grpSpPr>
          <p:sp>
            <p:nvSpPr>
              <p:cNvPr id="6454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4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4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4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4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454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454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454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4540"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8"/>
          <p:cNvGrpSpPr>
            <a:grpSpLocks/>
          </p:cNvGrpSpPr>
          <p:nvPr/>
        </p:nvGrpSpPr>
        <p:grpSpPr bwMode="auto">
          <a:xfrm>
            <a:off x="177800" y="3151188"/>
            <a:ext cx="1216025" cy="942975"/>
            <a:chOff x="3810000" y="2667000"/>
            <a:chExt cx="1216025" cy="942975"/>
          </a:xfrm>
        </p:grpSpPr>
        <p:grpSp>
          <p:nvGrpSpPr>
            <p:cNvPr id="5" name="Group 95"/>
            <p:cNvGrpSpPr>
              <a:grpSpLocks/>
            </p:cNvGrpSpPr>
            <p:nvPr/>
          </p:nvGrpSpPr>
          <p:grpSpPr bwMode="auto">
            <a:xfrm>
              <a:off x="3810000" y="2667000"/>
              <a:ext cx="1216025" cy="942975"/>
              <a:chOff x="3986" y="942"/>
              <a:chExt cx="766" cy="594"/>
            </a:xfrm>
          </p:grpSpPr>
          <p:sp>
            <p:nvSpPr>
              <p:cNvPr id="6453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3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3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3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3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453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453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453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4530"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6" name="Group 8"/>
          <p:cNvGrpSpPr>
            <a:grpSpLocks/>
          </p:cNvGrpSpPr>
          <p:nvPr/>
        </p:nvGrpSpPr>
        <p:grpSpPr bwMode="auto">
          <a:xfrm>
            <a:off x="227013" y="4557713"/>
            <a:ext cx="1216025" cy="942975"/>
            <a:chOff x="3810000" y="2667000"/>
            <a:chExt cx="1216025" cy="942975"/>
          </a:xfrm>
        </p:grpSpPr>
        <p:grpSp>
          <p:nvGrpSpPr>
            <p:cNvPr id="7" name="Group 95"/>
            <p:cNvGrpSpPr>
              <a:grpSpLocks/>
            </p:cNvGrpSpPr>
            <p:nvPr/>
          </p:nvGrpSpPr>
          <p:grpSpPr bwMode="auto">
            <a:xfrm>
              <a:off x="3810000" y="2667000"/>
              <a:ext cx="1216025" cy="942975"/>
              <a:chOff x="3986" y="942"/>
              <a:chExt cx="766" cy="594"/>
            </a:xfrm>
          </p:grpSpPr>
          <p:sp>
            <p:nvSpPr>
              <p:cNvPr id="6452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2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2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2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452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452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452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452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4520" name="WordArt 622"/>
            <p:cNvSpPr>
              <a:spLocks noChangeArrowheads="1" noChangeShapeType="1" noTextEdit="1"/>
            </p:cNvSpPr>
            <p:nvPr/>
          </p:nvSpPr>
          <p:spPr bwMode="auto">
            <a:xfrm>
              <a:off x="4191000" y="3048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3"/>
          <p:cNvSpPr>
            <a:spLocks noGrp="1"/>
          </p:cNvSpPr>
          <p:nvPr>
            <p:ph type="title"/>
          </p:nvPr>
        </p:nvSpPr>
        <p:spPr/>
        <p:txBody>
          <a:bodyPr/>
          <a:lstStyle/>
          <a:p>
            <a:r>
              <a:rPr lang="en-US" sz="3000" b="1" smtClean="0">
                <a:solidFill>
                  <a:schemeClr val="accent2"/>
                </a:solidFill>
                <a:latin typeface="Garamond" pitchFamily="18" charset="0"/>
              </a:rPr>
              <a:t>Delayed or Elective PCI in Patients with STEMI</a:t>
            </a:r>
          </a:p>
        </p:txBody>
      </p:sp>
      <p:sp>
        <p:nvSpPr>
          <p:cNvPr id="65539" name="Content Placeholder 4"/>
          <p:cNvSpPr>
            <a:spLocks noGrp="1"/>
          </p:cNvSpPr>
          <p:nvPr>
            <p:ph idx="1"/>
          </p:nvPr>
        </p:nvSpPr>
        <p:spPr>
          <a:xfrm>
            <a:off x="1905000" y="1600200"/>
            <a:ext cx="6781800" cy="4525963"/>
          </a:xfrm>
        </p:spPr>
        <p:txBody>
          <a:bodyPr/>
          <a:lstStyle/>
          <a:p>
            <a:pPr marL="0" indent="0">
              <a:buFontTx/>
              <a:buNone/>
            </a:pPr>
            <a:r>
              <a:rPr lang="en-US" sz="2300" smtClean="0"/>
              <a:t>PCI of a hemodynamically significant stenosis in a patent infarct artery &gt;24 hours after STEMI may be considered as part of an invasive strategy. </a:t>
            </a:r>
          </a:p>
          <a:p>
            <a:pPr marL="0" indent="0">
              <a:buFontTx/>
              <a:buNone/>
            </a:pPr>
            <a:endParaRPr lang="en-US" sz="2300" smtClean="0"/>
          </a:p>
          <a:p>
            <a:pPr marL="0" indent="0">
              <a:buFontTx/>
              <a:buNone/>
            </a:pPr>
            <a:endParaRPr lang="en-US" sz="2300" smtClean="0"/>
          </a:p>
          <a:p>
            <a:pPr marL="0" indent="0">
              <a:buFontTx/>
              <a:buNone/>
            </a:pPr>
            <a:r>
              <a:rPr lang="en-US" sz="2300" smtClean="0"/>
              <a:t>PCI of a totally occluded infarct artery &gt;24 hours after STEMI should not be performed in asymptomatic patients with 1- or 2-vessel disease if patients are hemodynamically and electrically stable and do not have evidence of severe ischemia. </a:t>
            </a:r>
          </a:p>
        </p:txBody>
      </p:sp>
      <p:grpSp>
        <p:nvGrpSpPr>
          <p:cNvPr id="2" name="Group 7"/>
          <p:cNvGrpSpPr>
            <a:grpSpLocks/>
          </p:cNvGrpSpPr>
          <p:nvPr/>
        </p:nvGrpSpPr>
        <p:grpSpPr bwMode="auto">
          <a:xfrm>
            <a:off x="306388" y="1752600"/>
            <a:ext cx="1216025" cy="942975"/>
            <a:chOff x="3810000" y="3810000"/>
            <a:chExt cx="1216025" cy="942975"/>
          </a:xfrm>
        </p:grpSpPr>
        <p:grpSp>
          <p:nvGrpSpPr>
            <p:cNvPr id="3" name="Group 95"/>
            <p:cNvGrpSpPr>
              <a:grpSpLocks/>
            </p:cNvGrpSpPr>
            <p:nvPr/>
          </p:nvGrpSpPr>
          <p:grpSpPr bwMode="auto">
            <a:xfrm>
              <a:off x="3810000" y="3810000"/>
              <a:ext cx="1216025" cy="942975"/>
              <a:chOff x="3986" y="942"/>
              <a:chExt cx="766" cy="594"/>
            </a:xfrm>
          </p:grpSpPr>
          <p:sp>
            <p:nvSpPr>
              <p:cNvPr id="6555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5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5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5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5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555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556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556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5553" name="WordArt 622"/>
            <p:cNvSpPr>
              <a:spLocks noChangeArrowheads="1" noChangeShapeType="1" noTextEdit="1"/>
            </p:cNvSpPr>
            <p:nvPr/>
          </p:nvSpPr>
          <p:spPr bwMode="auto">
            <a:xfrm>
              <a:off x="44958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grpSp>
        <p:nvGrpSpPr>
          <p:cNvPr id="4" name="Group 6"/>
          <p:cNvGrpSpPr>
            <a:grpSpLocks/>
          </p:cNvGrpSpPr>
          <p:nvPr/>
        </p:nvGrpSpPr>
        <p:grpSpPr bwMode="auto">
          <a:xfrm>
            <a:off x="288925" y="3719513"/>
            <a:ext cx="1216025" cy="942975"/>
            <a:chOff x="3810000" y="4953000"/>
            <a:chExt cx="1216025" cy="942975"/>
          </a:xfrm>
        </p:grpSpPr>
        <p:grpSp>
          <p:nvGrpSpPr>
            <p:cNvPr id="5" name="Group 95"/>
            <p:cNvGrpSpPr>
              <a:grpSpLocks/>
            </p:cNvGrpSpPr>
            <p:nvPr/>
          </p:nvGrpSpPr>
          <p:grpSpPr bwMode="auto">
            <a:xfrm>
              <a:off x="3810000" y="4953000"/>
              <a:ext cx="1216025" cy="942975"/>
              <a:chOff x="3986" y="942"/>
              <a:chExt cx="766" cy="594"/>
            </a:xfrm>
          </p:grpSpPr>
          <p:sp>
            <p:nvSpPr>
              <p:cNvPr id="65544"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45"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46"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47"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5548"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5549"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5550"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5551"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5543" name="WordArt 622"/>
            <p:cNvSpPr>
              <a:spLocks noChangeArrowheads="1" noChangeShapeType="1" noTextEdit="1"/>
            </p:cNvSpPr>
            <p:nvPr/>
          </p:nvSpPr>
          <p:spPr bwMode="auto">
            <a:xfrm>
              <a:off x="4800600" y="5334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PCI in Specific Clinical Situations</a:t>
            </a:r>
          </a:p>
        </p:txBody>
      </p:sp>
      <p:sp>
        <p:nvSpPr>
          <p:cNvPr id="48131"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1981200" y="2057400"/>
            <a:ext cx="6777038" cy="3962400"/>
          </a:xfrm>
        </p:spPr>
        <p:txBody>
          <a:bodyPr/>
          <a:lstStyle/>
          <a:p>
            <a:pPr marL="0" indent="0">
              <a:buFontTx/>
              <a:buNone/>
              <a:defRPr/>
            </a:pPr>
            <a:endParaRPr lang="en-US" sz="2400" b="1" dirty="0" smtClean="0">
              <a:ea typeface="+mn-ea"/>
              <a:cs typeface="+mn-cs"/>
            </a:endParaRPr>
          </a:p>
          <a:p>
            <a:pPr marL="0" indent="0">
              <a:buFontTx/>
              <a:buNone/>
              <a:defRPr/>
            </a:pPr>
            <a:r>
              <a:rPr lang="en-US" sz="2400" dirty="0" smtClean="0">
                <a:ea typeface="+mn-ea"/>
                <a:cs typeface="+mn-cs"/>
              </a:rPr>
              <a:t>PCI is recommended for patients with acute MI who develop </a:t>
            </a:r>
            <a:r>
              <a:rPr lang="en-US" sz="2400" dirty="0" err="1" smtClean="0">
                <a:ea typeface="+mn-ea"/>
                <a:cs typeface="+mn-cs"/>
              </a:rPr>
              <a:t>cardiogenic</a:t>
            </a:r>
            <a:r>
              <a:rPr lang="en-US" sz="2400" dirty="0" smtClean="0">
                <a:ea typeface="+mn-ea"/>
                <a:cs typeface="+mn-cs"/>
              </a:rPr>
              <a:t> shock and are suitable candidates.</a:t>
            </a:r>
          </a:p>
          <a:p>
            <a:pPr marL="457200" indent="-457200">
              <a:buFontTx/>
              <a:buNone/>
              <a:defRPr/>
            </a:pPr>
            <a:endParaRPr lang="en-US" sz="2400" dirty="0" smtClean="0">
              <a:ea typeface="+mn-ea"/>
              <a:cs typeface="+mn-cs"/>
            </a:endParaRPr>
          </a:p>
          <a:p>
            <a:pPr marL="457200" indent="-457200">
              <a:spcBef>
                <a:spcPts val="0"/>
              </a:spcBef>
              <a:buFontTx/>
              <a:buNone/>
              <a:defRPr/>
            </a:pPr>
            <a:r>
              <a:rPr lang="en-US" sz="2400" dirty="0" smtClean="0">
                <a:ea typeface="+mn-ea"/>
                <a:cs typeface="+mn-cs"/>
              </a:rPr>
              <a:t>A hemodynamic support device is </a:t>
            </a:r>
          </a:p>
          <a:p>
            <a:pPr marL="457200" indent="-457200">
              <a:spcBef>
                <a:spcPts val="0"/>
              </a:spcBef>
              <a:buFontTx/>
              <a:buNone/>
              <a:defRPr/>
            </a:pPr>
            <a:r>
              <a:rPr lang="en-US" sz="2400" dirty="0" smtClean="0">
                <a:ea typeface="+mn-ea"/>
                <a:cs typeface="+mn-cs"/>
              </a:rPr>
              <a:t>recommended for patients with cardiogenic </a:t>
            </a:r>
          </a:p>
          <a:p>
            <a:pPr marL="457200" indent="-457200">
              <a:spcBef>
                <a:spcPts val="0"/>
              </a:spcBef>
              <a:buFontTx/>
              <a:buNone/>
              <a:defRPr/>
            </a:pPr>
            <a:r>
              <a:rPr lang="en-US" sz="2400" dirty="0" smtClean="0">
                <a:ea typeface="+mn-ea"/>
                <a:cs typeface="+mn-cs"/>
              </a:rPr>
              <a:t>shock after STEMI who do not quickly stabilize </a:t>
            </a:r>
          </a:p>
          <a:p>
            <a:pPr marL="457200" indent="-457200">
              <a:spcBef>
                <a:spcPts val="0"/>
              </a:spcBef>
              <a:buFontTx/>
              <a:buNone/>
              <a:defRPr/>
            </a:pPr>
            <a:r>
              <a:rPr lang="en-US" sz="2400" dirty="0" smtClean="0">
                <a:ea typeface="+mn-ea"/>
                <a:cs typeface="+mn-cs"/>
              </a:rPr>
              <a:t>with pharmacologic therapy.</a:t>
            </a:r>
          </a:p>
        </p:txBody>
      </p:sp>
      <p:sp>
        <p:nvSpPr>
          <p:cNvPr id="66563" name="Rectangle 13"/>
          <p:cNvSpPr>
            <a:spLocks noGrp="1" noChangeArrowheads="1"/>
          </p:cNvSpPr>
          <p:nvPr>
            <p:ph type="title" idx="4294967295"/>
          </p:nvPr>
        </p:nvSpPr>
        <p:spPr>
          <a:xfrm>
            <a:off x="382588" y="228600"/>
            <a:ext cx="8229600" cy="1935163"/>
          </a:xfrm>
          <a:noFill/>
        </p:spPr>
        <p:txBody>
          <a:bodyPr/>
          <a:lstStyle/>
          <a:p>
            <a:r>
              <a:rPr lang="en-US" sz="3600" b="1" smtClean="0">
                <a:solidFill>
                  <a:schemeClr val="accent2"/>
                </a:solidFill>
                <a:latin typeface="Garamond" pitchFamily="18" charset="0"/>
                <a:ea typeface="Arial Unicode MS" pitchFamily="34" charset="-128"/>
                <a:cs typeface="Arial Unicode MS" pitchFamily="34" charset="-128"/>
              </a:rPr>
              <a:t>PCI in Specific Clinical Situations: Cardiogenic Shock</a:t>
            </a:r>
          </a:p>
        </p:txBody>
      </p:sp>
      <p:sp>
        <p:nvSpPr>
          <p:cNvPr id="6656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656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656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6567" name="WordArt 622"/>
          <p:cNvSpPr>
            <a:spLocks noChangeArrowheads="1" noChangeShapeType="1" noTextEdit="1"/>
          </p:cNvSpPr>
          <p:nvPr/>
        </p:nvSpPr>
        <p:spPr bwMode="auto">
          <a:xfrm>
            <a:off x="325438" y="4632325"/>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656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68288" y="4176713"/>
            <a:ext cx="1216025" cy="942975"/>
            <a:chOff x="3986" y="942"/>
            <a:chExt cx="766" cy="594"/>
          </a:xfrm>
        </p:grpSpPr>
        <p:sp>
          <p:nvSpPr>
            <p:cNvPr id="66581"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82"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83"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84"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85"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6586"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6587"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6588"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6570" name="WordArt 622"/>
          <p:cNvSpPr>
            <a:spLocks noChangeArrowheads="1" noChangeShapeType="1" noTextEdit="1"/>
          </p:cNvSpPr>
          <p:nvPr/>
        </p:nvSpPr>
        <p:spPr bwMode="auto">
          <a:xfrm>
            <a:off x="346075" y="4592638"/>
            <a:ext cx="160338"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246063" y="2557463"/>
            <a:ext cx="1216025" cy="942975"/>
            <a:chOff x="3986" y="942"/>
            <a:chExt cx="766" cy="594"/>
          </a:xfrm>
        </p:grpSpPr>
        <p:sp>
          <p:nvSpPr>
            <p:cNvPr id="6657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7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7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7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657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657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657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658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6572" name="WordArt 949"/>
          <p:cNvSpPr>
            <a:spLocks noChangeArrowheads="1" noChangeShapeType="1" noTextEdit="1"/>
          </p:cNvSpPr>
          <p:nvPr/>
        </p:nvSpPr>
        <p:spPr bwMode="auto">
          <a:xfrm>
            <a:off x="300038" y="3008313"/>
            <a:ext cx="160337" cy="3889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4294967295"/>
          </p:nvPr>
        </p:nvSpPr>
        <p:spPr>
          <a:xfrm>
            <a:off x="1905000" y="2057400"/>
            <a:ext cx="6853238" cy="3962400"/>
          </a:xfrm>
        </p:spPr>
        <p:txBody>
          <a:bodyPr/>
          <a:lstStyle/>
          <a:p>
            <a:pPr marL="0" indent="0">
              <a:buFontTx/>
              <a:buNone/>
            </a:pPr>
            <a:endParaRPr lang="en-US" sz="2400" b="1" smtClean="0"/>
          </a:p>
          <a:p>
            <a:pPr marL="0" indent="0">
              <a:buFontTx/>
              <a:buNone/>
            </a:pPr>
            <a:r>
              <a:rPr lang="en-US" sz="2400" smtClean="0"/>
              <a:t>For patients who require PCI and who are scheduled for elective noncardiac surgery in the subsequent 12 months, a strategy of balloon angioplasty, or BMS implantation followed by 4 to 6 weeks of DAPT, is reasonable.</a:t>
            </a:r>
          </a:p>
        </p:txBody>
      </p:sp>
      <p:sp>
        <p:nvSpPr>
          <p:cNvPr id="67587" name="Rectangle 13"/>
          <p:cNvSpPr>
            <a:spLocks noGrp="1" noChangeArrowheads="1"/>
          </p:cNvSpPr>
          <p:nvPr>
            <p:ph type="title" idx="4294967295"/>
          </p:nvPr>
        </p:nvSpPr>
        <p:spPr>
          <a:xfrm>
            <a:off x="382588" y="228600"/>
            <a:ext cx="8229600" cy="1935163"/>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Revascularization Before Noncardiac Surgery</a:t>
            </a:r>
          </a:p>
        </p:txBody>
      </p:sp>
      <p:sp>
        <p:nvSpPr>
          <p:cNvPr id="6758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758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759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759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759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7013" y="2713038"/>
            <a:ext cx="1216025" cy="942975"/>
            <a:chOff x="3986" y="942"/>
            <a:chExt cx="766" cy="594"/>
          </a:xfrm>
        </p:grpSpPr>
        <p:sp>
          <p:nvSpPr>
            <p:cNvPr id="6759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759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759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759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759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760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760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760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7594" name="WordArt 622"/>
          <p:cNvSpPr>
            <a:spLocks noChangeArrowheads="1" noChangeShapeType="1" noTextEdit="1"/>
          </p:cNvSpPr>
          <p:nvPr/>
        </p:nvSpPr>
        <p:spPr bwMode="auto">
          <a:xfrm>
            <a:off x="604838" y="3127375"/>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1981200" y="2057400"/>
            <a:ext cx="6777038" cy="3962400"/>
          </a:xfrm>
        </p:spPr>
        <p:txBody>
          <a:bodyPr/>
          <a:lstStyle/>
          <a:p>
            <a:pPr marL="0" indent="0">
              <a:buFontTx/>
              <a:buNone/>
            </a:pPr>
            <a:endParaRPr lang="en-US" sz="2400" b="1" smtClean="0"/>
          </a:p>
          <a:p>
            <a:pPr marL="0" indent="0">
              <a:buFontTx/>
              <a:buNone/>
            </a:pPr>
            <a:r>
              <a:rPr lang="en-US" sz="2400" smtClean="0"/>
              <a:t>For patients with a DES who must undergo urgent surgical procedures that mandate the discontinuation of DAPT, it is reasonable to continue aspirin if possible and restart the P2Y</a:t>
            </a:r>
            <a:r>
              <a:rPr lang="en-US" sz="2400" baseline="-25000" smtClean="0"/>
              <a:t>12</a:t>
            </a:r>
            <a:r>
              <a:rPr lang="en-US" sz="2400" smtClean="0"/>
              <a:t> inhibitor as soon as possible in the immediate postoperative period.</a:t>
            </a:r>
          </a:p>
        </p:txBody>
      </p:sp>
      <p:sp>
        <p:nvSpPr>
          <p:cNvPr id="68611" name="Rectangle 13"/>
          <p:cNvSpPr>
            <a:spLocks noGrp="1" noChangeArrowheads="1"/>
          </p:cNvSpPr>
          <p:nvPr>
            <p:ph type="title" idx="4294967295"/>
          </p:nvPr>
        </p:nvSpPr>
        <p:spPr>
          <a:xfrm>
            <a:off x="382588" y="228600"/>
            <a:ext cx="8229600" cy="1935163"/>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Revascularization Before Noncardiac Surgery</a:t>
            </a:r>
          </a:p>
        </p:txBody>
      </p:sp>
      <p:sp>
        <p:nvSpPr>
          <p:cNvPr id="68612"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8613"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8614"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8615"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8616"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4800" y="2667000"/>
            <a:ext cx="1216025" cy="942975"/>
            <a:chOff x="3986" y="942"/>
            <a:chExt cx="766" cy="594"/>
          </a:xfrm>
        </p:grpSpPr>
        <p:sp>
          <p:nvSpPr>
            <p:cNvPr id="68619"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8620"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8621"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8622"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8623"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8624"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8625"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8626"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8618" name="Freeform 289"/>
          <p:cNvSpPr>
            <a:spLocks/>
          </p:cNvSpPr>
          <p:nvPr/>
        </p:nvSpPr>
        <p:spPr bwMode="auto">
          <a:xfrm>
            <a:off x="647700" y="3081338"/>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4294967295"/>
          </p:nvPr>
        </p:nvSpPr>
        <p:spPr>
          <a:xfrm>
            <a:off x="2057400" y="2057400"/>
            <a:ext cx="6700838" cy="3962400"/>
          </a:xfrm>
        </p:spPr>
        <p:txBody>
          <a:bodyPr/>
          <a:lstStyle/>
          <a:p>
            <a:pPr marL="0" indent="0">
              <a:buFontTx/>
              <a:buNone/>
            </a:pPr>
            <a:r>
              <a:rPr lang="en-US" sz="2400" smtClean="0"/>
              <a:t>Routine prophylactic coronary revascularization </a:t>
            </a:r>
            <a:r>
              <a:rPr lang="en-US" sz="2400" smtClean="0">
                <a:solidFill>
                  <a:srgbClr val="FF0000"/>
                </a:solidFill>
              </a:rPr>
              <a:t>should not be performed </a:t>
            </a:r>
            <a:r>
              <a:rPr lang="en-US" sz="2400" smtClean="0"/>
              <a:t>in patients with stable CAD before noncardiac surgery. </a:t>
            </a:r>
          </a:p>
          <a:p>
            <a:pPr marL="0" indent="0">
              <a:buFontTx/>
              <a:buNone/>
            </a:pPr>
            <a:endParaRPr lang="en-US" sz="2400" smtClean="0"/>
          </a:p>
          <a:p>
            <a:pPr marL="0" indent="0">
              <a:buFontTx/>
              <a:buNone/>
            </a:pPr>
            <a:r>
              <a:rPr lang="en-US" sz="2400" smtClean="0"/>
              <a:t>Elective noncardiac surgery </a:t>
            </a:r>
            <a:r>
              <a:rPr lang="en-US" sz="2400" smtClean="0">
                <a:solidFill>
                  <a:srgbClr val="FF0000"/>
                </a:solidFill>
              </a:rPr>
              <a:t>should not be performed</a:t>
            </a:r>
            <a:r>
              <a:rPr lang="en-US" sz="2400" smtClean="0"/>
              <a:t> in the 4 to 6 weeks after balloon angioplasty or BMS implantation or the 12 months after DES implantation in patients in whom the P2Y</a:t>
            </a:r>
            <a:r>
              <a:rPr lang="en-US" sz="2400" baseline="-25000" smtClean="0"/>
              <a:t>12</a:t>
            </a:r>
            <a:r>
              <a:rPr lang="en-US" sz="2400" smtClean="0"/>
              <a:t> inhibitor will need to be discontinued perioperatively.</a:t>
            </a:r>
          </a:p>
        </p:txBody>
      </p:sp>
      <p:sp>
        <p:nvSpPr>
          <p:cNvPr id="69635" name="Rectangle 13"/>
          <p:cNvSpPr>
            <a:spLocks noGrp="1" noChangeArrowheads="1"/>
          </p:cNvSpPr>
          <p:nvPr>
            <p:ph type="title" idx="4294967295"/>
          </p:nvPr>
        </p:nvSpPr>
        <p:spPr>
          <a:xfrm>
            <a:off x="304800" y="228600"/>
            <a:ext cx="8307388" cy="1935163"/>
          </a:xfrm>
          <a:noFill/>
        </p:spPr>
        <p:txBody>
          <a:bodyPr/>
          <a:lstStyle/>
          <a:p>
            <a:r>
              <a:rPr lang="en-US" sz="3200" b="1" smtClean="0">
                <a:solidFill>
                  <a:schemeClr val="accent2"/>
                </a:solidFill>
                <a:latin typeface="Garamond" pitchFamily="18" charset="0"/>
                <a:ea typeface="Arial Unicode MS" pitchFamily="34" charset="-128"/>
                <a:cs typeface="Arial Unicode MS" pitchFamily="34" charset="-128"/>
              </a:rPr>
              <a:t>PCI in Specific Clinical Situations: Revascularization Before Noncardiac Surgery</a:t>
            </a:r>
          </a:p>
        </p:txBody>
      </p:sp>
      <p:sp>
        <p:nvSpPr>
          <p:cNvPr id="6963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963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963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963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6964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68288" y="2162175"/>
            <a:ext cx="1216025" cy="942975"/>
            <a:chOff x="3986" y="942"/>
            <a:chExt cx="766" cy="594"/>
          </a:xfrm>
        </p:grpSpPr>
        <p:sp>
          <p:nvSpPr>
            <p:cNvPr id="6965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5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5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5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5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966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966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966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grpSp>
        <p:nvGrpSpPr>
          <p:cNvPr id="3" name="Group 95"/>
          <p:cNvGrpSpPr>
            <a:grpSpLocks/>
          </p:cNvGrpSpPr>
          <p:nvPr/>
        </p:nvGrpSpPr>
        <p:grpSpPr bwMode="auto">
          <a:xfrm>
            <a:off x="303213" y="3816350"/>
            <a:ext cx="1216025" cy="942975"/>
            <a:chOff x="3986" y="942"/>
            <a:chExt cx="766" cy="594"/>
          </a:xfrm>
        </p:grpSpPr>
        <p:sp>
          <p:nvSpPr>
            <p:cNvPr id="6964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4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4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5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6965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6965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6965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6965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69643" name="WordArt 622"/>
          <p:cNvSpPr>
            <a:spLocks noChangeArrowheads="1" noChangeShapeType="1" noTextEdit="1"/>
          </p:cNvSpPr>
          <p:nvPr/>
        </p:nvSpPr>
        <p:spPr bwMode="auto">
          <a:xfrm>
            <a:off x="1263650" y="2576513"/>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69644" name="WordArt 622"/>
          <p:cNvSpPr>
            <a:spLocks noChangeArrowheads="1" noChangeShapeType="1" noTextEdit="1"/>
          </p:cNvSpPr>
          <p:nvPr/>
        </p:nvSpPr>
        <p:spPr bwMode="auto">
          <a:xfrm>
            <a:off x="1292225" y="4230688"/>
            <a:ext cx="152400" cy="3905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69645" name="TextBox 1"/>
          <p:cNvSpPr txBox="1">
            <a:spLocks noChangeArrowheads="1"/>
          </p:cNvSpPr>
          <p:nvPr/>
        </p:nvSpPr>
        <p:spPr bwMode="auto">
          <a:xfrm>
            <a:off x="468313" y="4789488"/>
            <a:ext cx="874712" cy="369887"/>
          </a:xfrm>
          <a:prstGeom prst="rect">
            <a:avLst/>
          </a:prstGeom>
          <a:noFill/>
          <a:ln w="9525">
            <a:noFill/>
            <a:miter lim="800000"/>
            <a:headEnd/>
            <a:tailEnd/>
          </a:ln>
        </p:spPr>
        <p:txBody>
          <a:bodyPr>
            <a:spAutoFit/>
          </a:bodyPr>
          <a:lstStyle/>
          <a:p>
            <a:r>
              <a:rPr lang="en-US"/>
              <a:t>Harm</a:t>
            </a:r>
          </a:p>
        </p:txBody>
      </p:sp>
      <p:sp>
        <p:nvSpPr>
          <p:cNvPr id="69646" name="TextBox 2"/>
          <p:cNvSpPr txBox="1">
            <a:spLocks noChangeArrowheads="1"/>
          </p:cNvSpPr>
          <p:nvPr/>
        </p:nvSpPr>
        <p:spPr bwMode="auto">
          <a:xfrm>
            <a:off x="498475" y="3105150"/>
            <a:ext cx="757238" cy="369888"/>
          </a:xfrm>
          <a:prstGeom prst="rect">
            <a:avLst/>
          </a:prstGeom>
          <a:noFill/>
          <a:ln w="9525">
            <a:noFill/>
            <a:miter lim="800000"/>
            <a:headEnd/>
            <a:tailEnd/>
          </a:ln>
        </p:spPr>
        <p:txBody>
          <a:bodyPr>
            <a:spAutoFit/>
          </a:bodyPr>
          <a:lstStyle/>
          <a:p>
            <a:r>
              <a:rPr lang="en-US"/>
              <a:t>Harm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4294967295"/>
          </p:nvPr>
        </p:nvSpPr>
        <p:spPr>
          <a:xfrm>
            <a:off x="1981200" y="2057400"/>
            <a:ext cx="6553200" cy="3962400"/>
          </a:xfrm>
        </p:spPr>
        <p:txBody>
          <a:bodyPr/>
          <a:lstStyle/>
          <a:p>
            <a:pPr marL="0" indent="0">
              <a:buFontTx/>
              <a:buNone/>
            </a:pPr>
            <a:r>
              <a:rPr lang="en-US" sz="2800" smtClean="0"/>
              <a:t>An early invasive strategy (i.e., diagnostic angiography with intent to perform revascularization) is indicated in UA/NSTEMI patients who have refractory angina or hemodynamic or electrical instability (without serious comorbidities or contraindications to such procedures).</a:t>
            </a:r>
          </a:p>
        </p:txBody>
      </p:sp>
      <p:sp>
        <p:nvSpPr>
          <p:cNvPr id="49155" name="Rectangle 13"/>
          <p:cNvSpPr>
            <a:spLocks noGrp="1" noChangeArrowheads="1"/>
          </p:cNvSpPr>
          <p:nvPr>
            <p:ph type="title" idx="4294967295"/>
          </p:nvPr>
        </p:nvSpPr>
        <p:spPr>
          <a:xfrm>
            <a:off x="382588" y="228600"/>
            <a:ext cx="8229600" cy="1143000"/>
          </a:xfrm>
          <a:noFill/>
        </p:spPr>
        <p:txBody>
          <a:bodyPr/>
          <a:lstStyle/>
          <a:p>
            <a:r>
              <a:rPr lang="en-US" sz="3000" b="1" dirty="0" smtClean="0">
                <a:solidFill>
                  <a:schemeClr val="accent2"/>
                </a:solidFill>
                <a:latin typeface="Garamond" pitchFamily="18" charset="0"/>
                <a:ea typeface="Arial Unicode MS" pitchFamily="34" charset="-128"/>
                <a:cs typeface="Arial Unicode MS" pitchFamily="34" charset="-128"/>
              </a:rPr>
              <a:t>PCI in Specific Clinical Situations: UA/NSTEMI</a:t>
            </a:r>
          </a:p>
        </p:txBody>
      </p:sp>
      <p:sp>
        <p:nvSpPr>
          <p:cNvPr id="4915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915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915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915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4916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30188" y="2162175"/>
            <a:ext cx="1216025" cy="942975"/>
            <a:chOff x="3986" y="942"/>
            <a:chExt cx="766" cy="594"/>
          </a:xfrm>
        </p:grpSpPr>
        <p:sp>
          <p:nvSpPr>
            <p:cNvPr id="4916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916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916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916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4916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4916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4916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4917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49162" name="WordArt 622"/>
          <p:cNvSpPr>
            <a:spLocks noChangeArrowheads="1" noChangeShapeType="1" noTextEdit="1"/>
          </p:cNvSpPr>
          <p:nvPr/>
        </p:nvSpPr>
        <p:spPr bwMode="auto">
          <a:xfrm>
            <a:off x="306388" y="2543175"/>
            <a:ext cx="160337"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4294967295"/>
          </p:nvPr>
        </p:nvSpPr>
        <p:spPr>
          <a:xfrm>
            <a:off x="1981200" y="2057400"/>
            <a:ext cx="6777038" cy="3962400"/>
          </a:xfrm>
        </p:spPr>
        <p:txBody>
          <a:bodyPr/>
          <a:lstStyle/>
          <a:p>
            <a:pPr marL="0" indent="0">
              <a:buFontTx/>
              <a:buNone/>
            </a:pPr>
            <a:r>
              <a:rPr lang="en-US" sz="2800" smtClean="0"/>
              <a:t>An early invasive strategy (i.e., diagnostic angiography with intent to perform revascularization) is indicated in initially stabilized UA/NSTEMI patients (without serious comorbidities or contraindications to such procedures) who have an elevated risk for clinical events.</a:t>
            </a:r>
          </a:p>
        </p:txBody>
      </p:sp>
      <p:sp>
        <p:nvSpPr>
          <p:cNvPr id="50179" name="Rectangle 13"/>
          <p:cNvSpPr>
            <a:spLocks noGrp="1" noChangeArrowheads="1"/>
          </p:cNvSpPr>
          <p:nvPr>
            <p:ph type="title" idx="4294967295"/>
          </p:nvPr>
        </p:nvSpPr>
        <p:spPr>
          <a:xfrm>
            <a:off x="382588" y="228600"/>
            <a:ext cx="8229600" cy="1143000"/>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UA/NSTEMI (cont.)</a:t>
            </a:r>
          </a:p>
        </p:txBody>
      </p:sp>
      <p:sp>
        <p:nvSpPr>
          <p:cNvPr id="50180"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0181"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0182"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0183"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0184"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0185" name="WordArt 622"/>
          <p:cNvSpPr>
            <a:spLocks noChangeArrowheads="1" noChangeShapeType="1" noTextEdit="1"/>
          </p:cNvSpPr>
          <p:nvPr/>
        </p:nvSpPr>
        <p:spPr bwMode="auto">
          <a:xfrm>
            <a:off x="306388" y="2543175"/>
            <a:ext cx="160337"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30188" y="2162175"/>
            <a:ext cx="1216025" cy="942975"/>
            <a:chOff x="3986" y="942"/>
            <a:chExt cx="766" cy="594"/>
          </a:xfrm>
        </p:grpSpPr>
        <p:sp>
          <p:nvSpPr>
            <p:cNvPr id="50188"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0189"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0190"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0191"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0192"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0193"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0194"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0195"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0187" name="WordArt 949"/>
          <p:cNvSpPr>
            <a:spLocks noChangeArrowheads="1" noChangeShapeType="1" noTextEdit="1"/>
          </p:cNvSpPr>
          <p:nvPr/>
        </p:nvSpPr>
        <p:spPr bwMode="auto">
          <a:xfrm>
            <a:off x="304800" y="25146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4294967295"/>
          </p:nvPr>
        </p:nvSpPr>
        <p:spPr>
          <a:xfrm>
            <a:off x="1905000" y="2362200"/>
            <a:ext cx="6853238" cy="3657600"/>
          </a:xfrm>
        </p:spPr>
        <p:txBody>
          <a:bodyPr/>
          <a:lstStyle/>
          <a:p>
            <a:pPr marL="0" indent="0">
              <a:buFontTx/>
              <a:buNone/>
            </a:pPr>
            <a:r>
              <a:rPr lang="en-US" smtClean="0"/>
              <a:t>The selection of PCI or CABG as the means of revascularization in the patient with ACS should generally be based on the same considerations as those without ACS.</a:t>
            </a:r>
          </a:p>
        </p:txBody>
      </p:sp>
      <p:sp>
        <p:nvSpPr>
          <p:cNvPr id="51203" name="Rectangle 13"/>
          <p:cNvSpPr>
            <a:spLocks noGrp="1" noChangeArrowheads="1"/>
          </p:cNvSpPr>
          <p:nvPr>
            <p:ph type="title" idx="4294967295"/>
          </p:nvPr>
        </p:nvSpPr>
        <p:spPr>
          <a:xfrm>
            <a:off x="382588" y="0"/>
            <a:ext cx="8229600" cy="1371600"/>
          </a:xfrm>
          <a:noFill/>
        </p:spPr>
        <p:txBody>
          <a:bodyPr>
            <a:normAutofit fontScale="90000"/>
          </a:bodyPr>
          <a:lstStyle/>
          <a:p>
            <a:r>
              <a:rPr lang="en-US" sz="3000" b="1" smtClean="0">
                <a:solidFill>
                  <a:schemeClr val="accent2"/>
                </a:solidFill>
                <a:latin typeface="Garamond" pitchFamily="18" charset="0"/>
                <a:ea typeface="Arial Unicode MS" pitchFamily="34" charset="-128"/>
                <a:cs typeface="Arial Unicode MS" pitchFamily="34" charset="-128"/>
              </a:rPr>
              <a:t/>
            </a:r>
            <a:br>
              <a:rPr lang="en-US" sz="3000" b="1" smtClean="0">
                <a:solidFill>
                  <a:schemeClr val="accent2"/>
                </a:solidFill>
                <a:latin typeface="Garamond" pitchFamily="18" charset="0"/>
                <a:ea typeface="Arial Unicode MS" pitchFamily="34" charset="-128"/>
                <a:cs typeface="Arial Unicode MS" pitchFamily="34" charset="-128"/>
              </a:rPr>
            </a:br>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UA/NSTEMI (cont.)</a:t>
            </a:r>
          </a:p>
        </p:txBody>
      </p:sp>
      <p:sp>
        <p:nvSpPr>
          <p:cNvPr id="51204"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1205"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1206"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1207"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1208"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1209" name="WordArt 622"/>
          <p:cNvSpPr>
            <a:spLocks noChangeArrowheads="1" noChangeShapeType="1" noTextEdit="1"/>
          </p:cNvSpPr>
          <p:nvPr/>
        </p:nvSpPr>
        <p:spPr bwMode="auto">
          <a:xfrm>
            <a:off x="306388" y="2543175"/>
            <a:ext cx="160337"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68288" y="2474913"/>
            <a:ext cx="1216025" cy="942975"/>
            <a:chOff x="3986" y="942"/>
            <a:chExt cx="766" cy="594"/>
          </a:xfrm>
        </p:grpSpPr>
        <p:sp>
          <p:nvSpPr>
            <p:cNvPr id="51212"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1213"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1214"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1215"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1216"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1217"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1218"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1219"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1211" name="WordArt 622"/>
          <p:cNvSpPr>
            <a:spLocks noChangeArrowheads="1" noChangeShapeType="1" noTextEdit="1"/>
          </p:cNvSpPr>
          <p:nvPr/>
        </p:nvSpPr>
        <p:spPr bwMode="auto">
          <a:xfrm>
            <a:off x="346075" y="287655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4294967295"/>
          </p:nvPr>
        </p:nvSpPr>
        <p:spPr>
          <a:xfrm>
            <a:off x="1828800" y="1600200"/>
            <a:ext cx="6929438" cy="4419600"/>
          </a:xfrm>
        </p:spPr>
        <p:txBody>
          <a:bodyPr/>
          <a:lstStyle/>
          <a:p>
            <a:pPr marL="0" indent="0">
              <a:buFontTx/>
              <a:buNone/>
            </a:pPr>
            <a:r>
              <a:rPr lang="en-US" sz="2000" smtClean="0"/>
              <a:t>An early invasive strategy (i.e., diagnostic angiography with intent to perform revascularization) is </a:t>
            </a:r>
            <a:r>
              <a:rPr lang="en-US" sz="2000" smtClean="0">
                <a:solidFill>
                  <a:srgbClr val="FF0000"/>
                </a:solidFill>
              </a:rPr>
              <a:t>not recommended</a:t>
            </a:r>
            <a:r>
              <a:rPr lang="en-US" sz="2000" smtClean="0"/>
              <a:t> in patients with extensive comorbidities (e.g., liver or pulmonary failure, cancer) in whom</a:t>
            </a:r>
          </a:p>
          <a:p>
            <a:pPr marL="0" indent="0">
              <a:buFontTx/>
              <a:buNone/>
            </a:pPr>
            <a:endParaRPr lang="en-US" sz="2000" smtClean="0"/>
          </a:p>
          <a:p>
            <a:pPr marL="457200" lvl="1" indent="0">
              <a:buFontTx/>
              <a:buNone/>
            </a:pPr>
            <a:r>
              <a:rPr lang="en-US" sz="2000" smtClean="0"/>
              <a:t>a. The risks of revascularization and comorbid conditions are likely to outweigh the benefits of revascularization, </a:t>
            </a:r>
          </a:p>
          <a:p>
            <a:pPr marL="457200" lvl="1" indent="0">
              <a:buFontTx/>
              <a:buNone/>
            </a:pPr>
            <a:r>
              <a:rPr lang="en-US" sz="2000" smtClean="0"/>
              <a:t>b. There is a low likelihood of ACS despite acute chest pain, or</a:t>
            </a:r>
          </a:p>
          <a:p>
            <a:pPr marL="457200" lvl="1" indent="0">
              <a:buFontTx/>
              <a:buNone/>
            </a:pPr>
            <a:r>
              <a:rPr lang="en-US" sz="2000" smtClean="0"/>
              <a:t>c. Consent to revascularization will not be granted regardless of the findings.</a:t>
            </a:r>
          </a:p>
          <a:p>
            <a:pPr marL="0" indent="0">
              <a:buFontTx/>
              <a:buNone/>
            </a:pPr>
            <a:endParaRPr lang="en-US" sz="2000" b="1" smtClean="0"/>
          </a:p>
        </p:txBody>
      </p:sp>
      <p:sp>
        <p:nvSpPr>
          <p:cNvPr id="52227" name="Rectangle 13"/>
          <p:cNvSpPr>
            <a:spLocks noGrp="1" noChangeArrowheads="1"/>
          </p:cNvSpPr>
          <p:nvPr>
            <p:ph type="title" idx="4294967295"/>
          </p:nvPr>
        </p:nvSpPr>
        <p:spPr>
          <a:xfrm>
            <a:off x="382588" y="228600"/>
            <a:ext cx="8229600" cy="1143000"/>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UA/NSTEMI (cont.)</a:t>
            </a:r>
          </a:p>
        </p:txBody>
      </p:sp>
      <p:sp>
        <p:nvSpPr>
          <p:cNvPr id="52228"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2229"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2230"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2231"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2232"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228600" y="1676400"/>
            <a:ext cx="1216025" cy="942975"/>
            <a:chOff x="3986" y="942"/>
            <a:chExt cx="766" cy="594"/>
          </a:xfrm>
        </p:grpSpPr>
        <p:sp>
          <p:nvSpPr>
            <p:cNvPr id="52236"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2237"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2238"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2239"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2240"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2241"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2242"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2243"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2234" name="Freeform 289"/>
          <p:cNvSpPr>
            <a:spLocks/>
          </p:cNvSpPr>
          <p:nvPr/>
        </p:nvSpPr>
        <p:spPr bwMode="auto">
          <a:xfrm>
            <a:off x="1219200" y="2057400"/>
            <a:ext cx="176213" cy="390525"/>
          </a:xfrm>
          <a:custGeom>
            <a:avLst/>
            <a:gdLst>
              <a:gd name="T0" fmla="*/ 2147483647 w 136"/>
              <a:gd name="T1" fmla="*/ 2147483647 h 270"/>
              <a:gd name="T2" fmla="*/ 2147483647 w 136"/>
              <a:gd name="T3" fmla="*/ 2147483647 h 270"/>
              <a:gd name="T4" fmla="*/ 2147483647 w 136"/>
              <a:gd name="T5" fmla="*/ 2147483647 h 270"/>
              <a:gd name="T6" fmla="*/ 2147483647 w 136"/>
              <a:gd name="T7" fmla="*/ 2147483647 h 270"/>
              <a:gd name="T8" fmla="*/ 2147483647 w 136"/>
              <a:gd name="T9" fmla="*/ 2147483647 h 270"/>
              <a:gd name="T10" fmla="*/ 2147483647 w 136"/>
              <a:gd name="T11" fmla="*/ 2147483647 h 270"/>
              <a:gd name="T12" fmla="*/ 2147483647 w 136"/>
              <a:gd name="T13" fmla="*/ 2147483647 h 270"/>
              <a:gd name="T14" fmla="*/ 2147483647 w 136"/>
              <a:gd name="T15" fmla="*/ 2147483647 h 270"/>
              <a:gd name="T16" fmla="*/ 2147483647 w 136"/>
              <a:gd name="T17" fmla="*/ 2147483647 h 270"/>
              <a:gd name="T18" fmla="*/ 2147483647 w 136"/>
              <a:gd name="T19" fmla="*/ 2147483647 h 270"/>
              <a:gd name="T20" fmla="*/ 2147483647 w 136"/>
              <a:gd name="T21" fmla="*/ 2147483647 h 270"/>
              <a:gd name="T22" fmla="*/ 2147483647 w 136"/>
              <a:gd name="T23" fmla="*/ 2147483647 h 270"/>
              <a:gd name="T24" fmla="*/ 0 w 136"/>
              <a:gd name="T25" fmla="*/ 2147483647 h 270"/>
              <a:gd name="T26" fmla="*/ 2147483647 w 136"/>
              <a:gd name="T27" fmla="*/ 2147483647 h 270"/>
              <a:gd name="T28" fmla="*/ 2147483647 w 136"/>
              <a:gd name="T29" fmla="*/ 2147483647 h 270"/>
              <a:gd name="T30" fmla="*/ 2147483647 w 136"/>
              <a:gd name="T31" fmla="*/ 2147483647 h 270"/>
              <a:gd name="T32" fmla="*/ 2147483647 w 136"/>
              <a:gd name="T33" fmla="*/ 2147483647 h 270"/>
              <a:gd name="T34" fmla="*/ 2147483647 w 136"/>
              <a:gd name="T35" fmla="*/ 0 h 270"/>
              <a:gd name="T36" fmla="*/ 2147483647 w 136"/>
              <a:gd name="T37" fmla="*/ 2147483647 h 270"/>
              <a:gd name="T38" fmla="*/ 2147483647 w 136"/>
              <a:gd name="T39" fmla="*/ 2147483647 h 270"/>
              <a:gd name="T40" fmla="*/ 2147483647 w 136"/>
              <a:gd name="T41" fmla="*/ 2147483647 h 270"/>
              <a:gd name="T42" fmla="*/ 2147483647 w 136"/>
              <a:gd name="T43" fmla="*/ 2147483647 h 270"/>
              <a:gd name="T44" fmla="*/ 2147483647 w 136"/>
              <a:gd name="T45" fmla="*/ 2147483647 h 270"/>
              <a:gd name="T46" fmla="*/ 2147483647 w 136"/>
              <a:gd name="T47" fmla="*/ 2147483647 h 270"/>
              <a:gd name="T48" fmla="*/ 2147483647 w 136"/>
              <a:gd name="T49" fmla="*/ 2147483647 h 270"/>
              <a:gd name="T50" fmla="*/ 2147483647 w 136"/>
              <a:gd name="T51" fmla="*/ 2147483647 h 270"/>
              <a:gd name="T52" fmla="*/ 2147483647 w 136"/>
              <a:gd name="T53" fmla="*/ 2147483647 h 270"/>
              <a:gd name="T54" fmla="*/ 2147483647 w 136"/>
              <a:gd name="T55" fmla="*/ 2147483647 h 270"/>
              <a:gd name="T56" fmla="*/ 2147483647 w 136"/>
              <a:gd name="T57" fmla="*/ 2147483647 h 270"/>
              <a:gd name="T58" fmla="*/ 2147483647 w 136"/>
              <a:gd name="T59" fmla="*/ 2147483647 h 270"/>
              <a:gd name="T60" fmla="*/ 2147483647 w 136"/>
              <a:gd name="T61" fmla="*/ 2147483647 h 270"/>
              <a:gd name="T62" fmla="*/ 2147483647 w 136"/>
              <a:gd name="T63" fmla="*/ 2147483647 h 270"/>
              <a:gd name="T64" fmla="*/ 2147483647 w 136"/>
              <a:gd name="T65" fmla="*/ 2147483647 h 270"/>
              <a:gd name="T66" fmla="*/ 2147483647 w 136"/>
              <a:gd name="T67" fmla="*/ 2147483647 h 270"/>
              <a:gd name="T68" fmla="*/ 2147483647 w 136"/>
              <a:gd name="T69" fmla="*/ 2147483647 h 270"/>
              <a:gd name="T70" fmla="*/ 2147483647 w 136"/>
              <a:gd name="T71" fmla="*/ 2147483647 h 270"/>
              <a:gd name="T72" fmla="*/ 2147483647 w 136"/>
              <a:gd name="T73" fmla="*/ 2147483647 h 270"/>
              <a:gd name="T74" fmla="*/ 2147483647 w 136"/>
              <a:gd name="T75" fmla="*/ 2147483647 h 270"/>
              <a:gd name="T76" fmla="*/ 2147483647 w 136"/>
              <a:gd name="T77" fmla="*/ 2147483647 h 270"/>
              <a:gd name="T78" fmla="*/ 2147483647 w 136"/>
              <a:gd name="T79" fmla="*/ 2147483647 h 270"/>
              <a:gd name="T80" fmla="*/ 2147483647 w 136"/>
              <a:gd name="T81" fmla="*/ 2147483647 h 270"/>
              <a:gd name="T82" fmla="*/ 2147483647 w 136"/>
              <a:gd name="T83" fmla="*/ 2147483647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270"/>
              <a:gd name="T128" fmla="*/ 136 w 136"/>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270">
                <a:moveTo>
                  <a:pt x="97" y="159"/>
                </a:moveTo>
                <a:lnTo>
                  <a:pt x="116" y="170"/>
                </a:lnTo>
                <a:lnTo>
                  <a:pt x="136" y="180"/>
                </a:lnTo>
                <a:lnTo>
                  <a:pt x="133" y="194"/>
                </a:lnTo>
                <a:lnTo>
                  <a:pt x="130" y="208"/>
                </a:lnTo>
                <a:lnTo>
                  <a:pt x="127" y="219"/>
                </a:lnTo>
                <a:lnTo>
                  <a:pt x="124" y="230"/>
                </a:lnTo>
                <a:lnTo>
                  <a:pt x="119" y="239"/>
                </a:lnTo>
                <a:lnTo>
                  <a:pt x="114" y="247"/>
                </a:lnTo>
                <a:lnTo>
                  <a:pt x="110" y="255"/>
                </a:lnTo>
                <a:lnTo>
                  <a:pt x="103" y="261"/>
                </a:lnTo>
                <a:lnTo>
                  <a:pt x="97" y="264"/>
                </a:lnTo>
                <a:lnTo>
                  <a:pt x="89" y="268"/>
                </a:lnTo>
                <a:lnTo>
                  <a:pt x="82" y="270"/>
                </a:lnTo>
                <a:lnTo>
                  <a:pt x="72" y="270"/>
                </a:lnTo>
                <a:lnTo>
                  <a:pt x="62" y="270"/>
                </a:lnTo>
                <a:lnTo>
                  <a:pt x="57" y="268"/>
                </a:lnTo>
                <a:lnTo>
                  <a:pt x="52" y="267"/>
                </a:lnTo>
                <a:lnTo>
                  <a:pt x="48" y="265"/>
                </a:lnTo>
                <a:lnTo>
                  <a:pt x="43" y="264"/>
                </a:lnTo>
                <a:lnTo>
                  <a:pt x="38" y="261"/>
                </a:lnTo>
                <a:lnTo>
                  <a:pt x="35" y="258"/>
                </a:lnTo>
                <a:lnTo>
                  <a:pt x="32" y="255"/>
                </a:lnTo>
                <a:lnTo>
                  <a:pt x="29" y="250"/>
                </a:lnTo>
                <a:lnTo>
                  <a:pt x="25" y="245"/>
                </a:lnTo>
                <a:lnTo>
                  <a:pt x="21" y="241"/>
                </a:lnTo>
                <a:lnTo>
                  <a:pt x="18" y="234"/>
                </a:lnTo>
                <a:lnTo>
                  <a:pt x="15" y="228"/>
                </a:lnTo>
                <a:lnTo>
                  <a:pt x="14" y="222"/>
                </a:lnTo>
                <a:lnTo>
                  <a:pt x="11" y="214"/>
                </a:lnTo>
                <a:lnTo>
                  <a:pt x="8" y="207"/>
                </a:lnTo>
                <a:lnTo>
                  <a:pt x="6" y="197"/>
                </a:lnTo>
                <a:lnTo>
                  <a:pt x="4" y="188"/>
                </a:lnTo>
                <a:lnTo>
                  <a:pt x="3" y="179"/>
                </a:lnTo>
                <a:lnTo>
                  <a:pt x="1" y="168"/>
                </a:lnTo>
                <a:lnTo>
                  <a:pt x="1" y="157"/>
                </a:lnTo>
                <a:lnTo>
                  <a:pt x="0" y="146"/>
                </a:lnTo>
                <a:lnTo>
                  <a:pt x="0" y="134"/>
                </a:lnTo>
                <a:lnTo>
                  <a:pt x="0" y="119"/>
                </a:lnTo>
                <a:lnTo>
                  <a:pt x="1" y="105"/>
                </a:lnTo>
                <a:lnTo>
                  <a:pt x="3" y="91"/>
                </a:lnTo>
                <a:lnTo>
                  <a:pt x="4" y="77"/>
                </a:lnTo>
                <a:lnTo>
                  <a:pt x="8" y="64"/>
                </a:lnTo>
                <a:lnTo>
                  <a:pt x="11" y="54"/>
                </a:lnTo>
                <a:lnTo>
                  <a:pt x="14" y="44"/>
                </a:lnTo>
                <a:lnTo>
                  <a:pt x="18" y="35"/>
                </a:lnTo>
                <a:lnTo>
                  <a:pt x="23" y="26"/>
                </a:lnTo>
                <a:lnTo>
                  <a:pt x="29" y="20"/>
                </a:lnTo>
                <a:lnTo>
                  <a:pt x="34" y="13"/>
                </a:lnTo>
                <a:lnTo>
                  <a:pt x="40" y="9"/>
                </a:lnTo>
                <a:lnTo>
                  <a:pt x="48" y="4"/>
                </a:lnTo>
                <a:lnTo>
                  <a:pt x="54" y="3"/>
                </a:lnTo>
                <a:lnTo>
                  <a:pt x="62" y="1"/>
                </a:lnTo>
                <a:lnTo>
                  <a:pt x="71" y="0"/>
                </a:lnTo>
                <a:lnTo>
                  <a:pt x="77" y="0"/>
                </a:lnTo>
                <a:lnTo>
                  <a:pt x="83" y="1"/>
                </a:lnTo>
                <a:lnTo>
                  <a:pt x="88" y="3"/>
                </a:lnTo>
                <a:lnTo>
                  <a:pt x="94" y="4"/>
                </a:lnTo>
                <a:lnTo>
                  <a:pt x="99" y="7"/>
                </a:lnTo>
                <a:lnTo>
                  <a:pt x="103" y="10"/>
                </a:lnTo>
                <a:lnTo>
                  <a:pt x="108" y="15"/>
                </a:lnTo>
                <a:lnTo>
                  <a:pt x="111" y="20"/>
                </a:lnTo>
                <a:lnTo>
                  <a:pt x="116" y="26"/>
                </a:lnTo>
                <a:lnTo>
                  <a:pt x="119" y="32"/>
                </a:lnTo>
                <a:lnTo>
                  <a:pt x="122" y="38"/>
                </a:lnTo>
                <a:lnTo>
                  <a:pt x="125" y="46"/>
                </a:lnTo>
                <a:lnTo>
                  <a:pt x="128" y="54"/>
                </a:lnTo>
                <a:lnTo>
                  <a:pt x="130" y="61"/>
                </a:lnTo>
                <a:lnTo>
                  <a:pt x="133" y="71"/>
                </a:lnTo>
                <a:lnTo>
                  <a:pt x="134" y="81"/>
                </a:lnTo>
                <a:lnTo>
                  <a:pt x="96" y="97"/>
                </a:lnTo>
                <a:lnTo>
                  <a:pt x="96" y="92"/>
                </a:lnTo>
                <a:lnTo>
                  <a:pt x="94" y="86"/>
                </a:lnTo>
                <a:lnTo>
                  <a:pt x="93" y="83"/>
                </a:lnTo>
                <a:lnTo>
                  <a:pt x="93" y="80"/>
                </a:lnTo>
                <a:lnTo>
                  <a:pt x="89" y="75"/>
                </a:lnTo>
                <a:lnTo>
                  <a:pt x="88" y="71"/>
                </a:lnTo>
                <a:lnTo>
                  <a:pt x="86" y="68"/>
                </a:lnTo>
                <a:lnTo>
                  <a:pt x="83" y="66"/>
                </a:lnTo>
                <a:lnTo>
                  <a:pt x="80" y="63"/>
                </a:lnTo>
                <a:lnTo>
                  <a:pt x="77" y="61"/>
                </a:lnTo>
                <a:lnTo>
                  <a:pt x="74" y="61"/>
                </a:lnTo>
                <a:lnTo>
                  <a:pt x="71" y="60"/>
                </a:lnTo>
                <a:lnTo>
                  <a:pt x="68" y="61"/>
                </a:lnTo>
                <a:lnTo>
                  <a:pt x="65" y="61"/>
                </a:lnTo>
                <a:lnTo>
                  <a:pt x="62" y="63"/>
                </a:lnTo>
                <a:lnTo>
                  <a:pt x="59" y="66"/>
                </a:lnTo>
                <a:lnTo>
                  <a:pt x="55" y="69"/>
                </a:lnTo>
                <a:lnTo>
                  <a:pt x="54" y="72"/>
                </a:lnTo>
                <a:lnTo>
                  <a:pt x="51" y="77"/>
                </a:lnTo>
                <a:lnTo>
                  <a:pt x="49" y="83"/>
                </a:lnTo>
                <a:lnTo>
                  <a:pt x="48" y="88"/>
                </a:lnTo>
                <a:lnTo>
                  <a:pt x="46" y="92"/>
                </a:lnTo>
                <a:lnTo>
                  <a:pt x="46" y="97"/>
                </a:lnTo>
                <a:lnTo>
                  <a:pt x="45" y="103"/>
                </a:lnTo>
                <a:lnTo>
                  <a:pt x="45" y="111"/>
                </a:lnTo>
                <a:lnTo>
                  <a:pt x="43" y="117"/>
                </a:lnTo>
                <a:lnTo>
                  <a:pt x="43" y="126"/>
                </a:lnTo>
                <a:lnTo>
                  <a:pt x="43" y="134"/>
                </a:lnTo>
                <a:lnTo>
                  <a:pt x="43" y="145"/>
                </a:lnTo>
                <a:lnTo>
                  <a:pt x="43" y="154"/>
                </a:lnTo>
                <a:lnTo>
                  <a:pt x="45" y="163"/>
                </a:lnTo>
                <a:lnTo>
                  <a:pt x="45" y="171"/>
                </a:lnTo>
                <a:lnTo>
                  <a:pt x="46" y="177"/>
                </a:lnTo>
                <a:lnTo>
                  <a:pt x="48" y="183"/>
                </a:lnTo>
                <a:lnTo>
                  <a:pt x="49" y="190"/>
                </a:lnTo>
                <a:lnTo>
                  <a:pt x="51" y="194"/>
                </a:lnTo>
                <a:lnTo>
                  <a:pt x="52" y="197"/>
                </a:lnTo>
                <a:lnTo>
                  <a:pt x="54" y="200"/>
                </a:lnTo>
                <a:lnTo>
                  <a:pt x="55" y="204"/>
                </a:lnTo>
                <a:lnTo>
                  <a:pt x="59" y="205"/>
                </a:lnTo>
                <a:lnTo>
                  <a:pt x="62" y="207"/>
                </a:lnTo>
                <a:lnTo>
                  <a:pt x="63" y="208"/>
                </a:lnTo>
                <a:lnTo>
                  <a:pt x="66" y="210"/>
                </a:lnTo>
                <a:lnTo>
                  <a:pt x="69" y="210"/>
                </a:lnTo>
                <a:lnTo>
                  <a:pt x="72" y="210"/>
                </a:lnTo>
                <a:lnTo>
                  <a:pt x="76" y="208"/>
                </a:lnTo>
                <a:lnTo>
                  <a:pt x="79" y="208"/>
                </a:lnTo>
                <a:lnTo>
                  <a:pt x="80" y="207"/>
                </a:lnTo>
                <a:lnTo>
                  <a:pt x="83" y="205"/>
                </a:lnTo>
                <a:lnTo>
                  <a:pt x="85" y="202"/>
                </a:lnTo>
                <a:lnTo>
                  <a:pt x="86" y="199"/>
                </a:lnTo>
                <a:lnTo>
                  <a:pt x="88" y="197"/>
                </a:lnTo>
                <a:lnTo>
                  <a:pt x="91" y="190"/>
                </a:lnTo>
                <a:lnTo>
                  <a:pt x="94" y="180"/>
                </a:lnTo>
                <a:lnTo>
                  <a:pt x="96" y="171"/>
                </a:lnTo>
                <a:lnTo>
                  <a:pt x="97" y="165"/>
                </a:lnTo>
                <a:lnTo>
                  <a:pt x="97" y="159"/>
                </a:lnTo>
                <a:close/>
              </a:path>
            </a:pathLst>
          </a:custGeom>
          <a:solidFill>
            <a:srgbClr val="FFFFFF"/>
          </a:solidFill>
          <a:ln w="9525">
            <a:solidFill>
              <a:srgbClr val="000000"/>
            </a:solidFill>
            <a:round/>
            <a:headEnd/>
            <a:tailEnd/>
          </a:ln>
        </p:spPr>
        <p:txBody>
          <a:bodyPr/>
          <a:lstStyle/>
          <a:p>
            <a:endParaRPr lang="ar-EG"/>
          </a:p>
        </p:txBody>
      </p:sp>
      <p:sp>
        <p:nvSpPr>
          <p:cNvPr id="52235" name="TextBox 20"/>
          <p:cNvSpPr txBox="1">
            <a:spLocks noChangeArrowheads="1"/>
          </p:cNvSpPr>
          <p:nvPr/>
        </p:nvSpPr>
        <p:spPr bwMode="auto">
          <a:xfrm>
            <a:off x="228600" y="2667000"/>
            <a:ext cx="1371600" cy="369888"/>
          </a:xfrm>
          <a:prstGeom prst="rect">
            <a:avLst/>
          </a:prstGeom>
          <a:noFill/>
          <a:ln w="9525">
            <a:noFill/>
            <a:miter lim="800000"/>
            <a:headEnd/>
            <a:tailEnd/>
          </a:ln>
        </p:spPr>
        <p:txBody>
          <a:bodyPr>
            <a:spAutoFit/>
          </a:bodyPr>
          <a:lstStyle/>
          <a:p>
            <a:r>
              <a:rPr lang="en-US"/>
              <a:t>No Benefit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990600" y="2498725"/>
            <a:ext cx="7239000" cy="1323975"/>
          </a:xfrm>
          <a:prstGeom prst="rect">
            <a:avLst/>
          </a:prstGeom>
          <a:noFill/>
          <a:ln w="9525">
            <a:noFill/>
            <a:miter lim="800000"/>
            <a:headEnd/>
            <a:tailEnd/>
          </a:ln>
        </p:spPr>
        <p:txBody>
          <a:bodyPr>
            <a:spAutoFit/>
          </a:bodyPr>
          <a:lstStyle/>
          <a:p>
            <a:pPr algn="ctr"/>
            <a:r>
              <a:rPr lang="en-US" sz="4000" b="1">
                <a:solidFill>
                  <a:schemeClr val="accent2"/>
                </a:solidFill>
                <a:latin typeface="Garamond" pitchFamily="18" charset="0"/>
                <a:ea typeface="Arial Unicode MS" pitchFamily="34" charset="-128"/>
                <a:cs typeface="Arial Unicode MS" pitchFamily="34" charset="-128"/>
              </a:rPr>
              <a:t>PCI in Specific Clinical Situations: STEMI</a:t>
            </a:r>
          </a:p>
        </p:txBody>
      </p:sp>
      <p:sp>
        <p:nvSpPr>
          <p:cNvPr id="53251" name="Rectangle 3"/>
          <p:cNvSpPr>
            <a:spLocks noChangeArrowheads="1"/>
          </p:cNvSpPr>
          <p:nvPr/>
        </p:nvSpPr>
        <p:spPr bwMode="auto">
          <a:xfrm>
            <a:off x="0" y="381000"/>
            <a:ext cx="9144000" cy="579438"/>
          </a:xfrm>
          <a:prstGeom prst="rect">
            <a:avLst/>
          </a:prstGeom>
          <a:solidFill>
            <a:schemeClr val="hlink"/>
          </a:solidFill>
          <a:ln w="9525">
            <a:noFill/>
            <a:miter lim="800000"/>
            <a:headEnd/>
            <a:tailEnd/>
          </a:ln>
        </p:spPr>
        <p:txBody>
          <a:bodyPr>
            <a:spAutoFit/>
          </a:bodyPr>
          <a:lstStyle/>
          <a:p>
            <a:pPr algn="ctr">
              <a:lnSpc>
                <a:spcPct val="80000"/>
              </a:lnSpc>
            </a:pPr>
            <a:r>
              <a:rPr lang="en-US" sz="3800" b="1">
                <a:solidFill>
                  <a:schemeClr val="bg1"/>
                </a:solidFill>
                <a:latin typeface="Garamond" pitchFamily="18" charset="0"/>
              </a:rPr>
              <a:t>Procedural Considerations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1905000" y="2286000"/>
            <a:ext cx="6853238" cy="3733800"/>
          </a:xfrm>
        </p:spPr>
        <p:txBody>
          <a:bodyPr/>
          <a:lstStyle/>
          <a:p>
            <a:pPr marL="0" indent="0">
              <a:buFontTx/>
              <a:buNone/>
              <a:defRPr/>
            </a:pPr>
            <a:r>
              <a:rPr lang="en-US" sz="2200" dirty="0" smtClean="0">
                <a:ea typeface="+mn-ea"/>
                <a:cs typeface="+mn-cs"/>
              </a:rPr>
              <a:t>A </a:t>
            </a:r>
            <a:r>
              <a:rPr lang="en-US" sz="2200" dirty="0">
                <a:ea typeface="+mn-ea"/>
                <a:cs typeface="+mn-cs"/>
              </a:rPr>
              <a:t>strategy of immediate coronary angiography with intent to perform PCI (or emergency CABG) in patients with STEMI is recommended for </a:t>
            </a:r>
          </a:p>
          <a:p>
            <a:pPr marL="457200" indent="-457200">
              <a:buFontTx/>
              <a:buAutoNum type="alphaLcPeriod"/>
              <a:defRPr/>
            </a:pPr>
            <a:r>
              <a:rPr lang="en-US" sz="2200" dirty="0" smtClean="0">
                <a:ea typeface="+mn-ea"/>
                <a:cs typeface="+mn-cs"/>
              </a:rPr>
              <a:t>Patients </a:t>
            </a:r>
            <a:r>
              <a:rPr lang="en-US" sz="2200" dirty="0">
                <a:ea typeface="+mn-ea"/>
                <a:cs typeface="+mn-cs"/>
              </a:rPr>
              <a:t>who are candidates for primary </a:t>
            </a:r>
            <a:r>
              <a:rPr lang="en-US" sz="2200" dirty="0" smtClean="0">
                <a:ea typeface="+mn-ea"/>
                <a:cs typeface="+mn-cs"/>
              </a:rPr>
              <a:t>PCI.</a:t>
            </a:r>
          </a:p>
          <a:p>
            <a:pPr marL="457200" indent="-457200">
              <a:buFontTx/>
              <a:buAutoNum type="alphaLcPeriod"/>
              <a:defRPr/>
            </a:pPr>
            <a:endParaRPr lang="en-US" sz="2200" dirty="0" smtClean="0">
              <a:ea typeface="+mn-ea"/>
              <a:cs typeface="+mn-cs"/>
            </a:endParaRPr>
          </a:p>
          <a:p>
            <a:pPr marL="457200" indent="-457200">
              <a:buFontTx/>
              <a:buAutoNum type="alphaLcPeriod"/>
              <a:defRPr/>
            </a:pPr>
            <a:r>
              <a:rPr lang="en-US" sz="2200" dirty="0" smtClean="0">
                <a:ea typeface="+mn-ea"/>
                <a:cs typeface="+mn-cs"/>
              </a:rPr>
              <a:t>Patients </a:t>
            </a:r>
            <a:r>
              <a:rPr lang="en-US" sz="2200" dirty="0">
                <a:ea typeface="+mn-ea"/>
                <a:cs typeface="+mn-cs"/>
              </a:rPr>
              <a:t>with severe heart failure or cardiogenic shock who are suitable candidates for </a:t>
            </a:r>
            <a:r>
              <a:rPr lang="en-US" sz="2200" dirty="0" smtClean="0">
                <a:ea typeface="+mn-ea"/>
                <a:cs typeface="+mn-cs"/>
              </a:rPr>
              <a:t>revascularization.</a:t>
            </a:r>
          </a:p>
        </p:txBody>
      </p:sp>
      <p:sp>
        <p:nvSpPr>
          <p:cNvPr id="54275" name="Rectangle 13"/>
          <p:cNvSpPr>
            <a:spLocks noGrp="1" noChangeArrowheads="1"/>
          </p:cNvSpPr>
          <p:nvPr>
            <p:ph type="title" idx="4294967295"/>
          </p:nvPr>
        </p:nvSpPr>
        <p:spPr>
          <a:xfrm>
            <a:off x="382588" y="228600"/>
            <a:ext cx="8229600" cy="1935163"/>
          </a:xfrm>
          <a:noFill/>
        </p:spPr>
        <p:txBody>
          <a:bodyPr/>
          <a:lstStyle/>
          <a:p>
            <a:r>
              <a:rPr lang="en-US" sz="3600" b="1" smtClean="0">
                <a:solidFill>
                  <a:schemeClr val="accent2"/>
                </a:solidFill>
                <a:latin typeface="Garamond" pitchFamily="18" charset="0"/>
                <a:ea typeface="Arial Unicode MS" pitchFamily="34" charset="-128"/>
                <a:cs typeface="Arial Unicode MS" pitchFamily="34" charset="-128"/>
              </a:rPr>
              <a:t>PCI in Specific Clinical Situations: STEMI–Coronary Angiography Strategies in STEMI</a:t>
            </a:r>
          </a:p>
        </p:txBody>
      </p:sp>
      <p:sp>
        <p:nvSpPr>
          <p:cNvPr id="54276"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4277"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4278"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4279"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4280"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4800" y="3810000"/>
            <a:ext cx="1216025" cy="942975"/>
            <a:chOff x="3986" y="942"/>
            <a:chExt cx="766" cy="594"/>
          </a:xfrm>
        </p:grpSpPr>
        <p:sp>
          <p:nvSpPr>
            <p:cNvPr id="54293"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94"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95"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96"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97"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4298"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4299"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4300"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4282" name="WordArt 622"/>
          <p:cNvSpPr>
            <a:spLocks noChangeArrowheads="1" noChangeShapeType="1" noTextEdit="1"/>
          </p:cNvSpPr>
          <p:nvPr/>
        </p:nvSpPr>
        <p:spPr bwMode="auto">
          <a:xfrm>
            <a:off x="381000" y="41910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grpSp>
        <p:nvGrpSpPr>
          <p:cNvPr id="3" name="Group 95"/>
          <p:cNvGrpSpPr>
            <a:grpSpLocks/>
          </p:cNvGrpSpPr>
          <p:nvPr/>
        </p:nvGrpSpPr>
        <p:grpSpPr bwMode="auto">
          <a:xfrm>
            <a:off x="304800" y="2438400"/>
            <a:ext cx="1216025" cy="942975"/>
            <a:chOff x="3986" y="942"/>
            <a:chExt cx="766" cy="594"/>
          </a:xfrm>
        </p:grpSpPr>
        <p:sp>
          <p:nvSpPr>
            <p:cNvPr id="54285"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86"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87"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88"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4289"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4290"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4291"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4292"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4284" name="WordArt 949"/>
          <p:cNvSpPr>
            <a:spLocks noChangeArrowheads="1" noChangeShapeType="1" noTextEdit="1"/>
          </p:cNvSpPr>
          <p:nvPr/>
        </p:nvSpPr>
        <p:spPr bwMode="auto">
          <a:xfrm>
            <a:off x="381000" y="2819400"/>
            <a:ext cx="160338"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a:t>
            </a:r>
            <a:endParaRPr lang="ar-EG" sz="3600" kern="10">
              <a:ln w="9525">
                <a:solidFill>
                  <a:srgbClr val="000000"/>
                </a:solidFill>
                <a:round/>
                <a:headEnd/>
                <a:tailEnd/>
              </a:ln>
              <a:solidFill>
                <a:srgbClr val="FFFFFF"/>
              </a:solidFill>
              <a:latin typeface="Arial Black"/>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4294967295"/>
          </p:nvPr>
        </p:nvSpPr>
        <p:spPr>
          <a:xfrm>
            <a:off x="1981200" y="2057400"/>
            <a:ext cx="6777038" cy="3962400"/>
          </a:xfrm>
        </p:spPr>
        <p:txBody>
          <a:bodyPr/>
          <a:lstStyle/>
          <a:p>
            <a:pPr marL="0" indent="0">
              <a:buFontTx/>
              <a:buNone/>
            </a:pPr>
            <a:endParaRPr lang="en-US" sz="2400" b="1" smtClean="0"/>
          </a:p>
          <a:p>
            <a:pPr marL="0" indent="0">
              <a:buFontTx/>
              <a:buNone/>
            </a:pPr>
            <a:r>
              <a:rPr lang="en-US" sz="2800" smtClean="0"/>
              <a:t>A strategy of immediate coronary angiography (or transfer for immediate coronary angiography) with intent to perform PCI is reasonable for patients with STEMI, a moderate to large area of myocardium at risk, and evidence of failed fibrinolysis.</a:t>
            </a:r>
          </a:p>
        </p:txBody>
      </p:sp>
      <p:sp>
        <p:nvSpPr>
          <p:cNvPr id="55299" name="WordArt 622"/>
          <p:cNvSpPr>
            <a:spLocks noChangeArrowheads="1" noChangeShapeType="1" noTextEdit="1"/>
          </p:cNvSpPr>
          <p:nvPr/>
        </p:nvSpPr>
        <p:spPr bwMode="auto">
          <a:xfrm>
            <a:off x="609600" y="2895600"/>
            <a:ext cx="160338"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5300" name="WordArt 622"/>
          <p:cNvSpPr>
            <a:spLocks noChangeArrowheads="1" noChangeShapeType="1" noTextEdit="1"/>
          </p:cNvSpPr>
          <p:nvPr/>
        </p:nvSpPr>
        <p:spPr bwMode="auto">
          <a:xfrm>
            <a:off x="762000" y="3048000"/>
            <a:ext cx="228600" cy="388938"/>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5301" name="WordArt 622"/>
          <p:cNvSpPr>
            <a:spLocks noChangeArrowheads="1" noChangeShapeType="1" noTextEdit="1"/>
          </p:cNvSpPr>
          <p:nvPr/>
        </p:nvSpPr>
        <p:spPr bwMode="auto">
          <a:xfrm>
            <a:off x="757238" y="2716213"/>
            <a:ext cx="160337"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5302" name="WordArt 622"/>
          <p:cNvSpPr>
            <a:spLocks noChangeArrowheads="1" noChangeShapeType="1" noTextEdit="1"/>
          </p:cNvSpPr>
          <p:nvPr/>
        </p:nvSpPr>
        <p:spPr bwMode="auto">
          <a:xfrm>
            <a:off x="338138" y="5291138"/>
            <a:ext cx="160337" cy="390525"/>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sp>
        <p:nvSpPr>
          <p:cNvPr id="55303" name="WordArt 622"/>
          <p:cNvSpPr>
            <a:spLocks noChangeArrowheads="1" noChangeShapeType="1" noTextEdit="1"/>
          </p:cNvSpPr>
          <p:nvPr/>
        </p:nvSpPr>
        <p:spPr bwMode="auto">
          <a:xfrm>
            <a:off x="873125" y="4097338"/>
            <a:ext cx="160338" cy="388937"/>
          </a:xfrm>
          <a:prstGeom prst="rect">
            <a:avLst/>
          </a:prstGeom>
        </p:spPr>
        <p:txBody>
          <a:bodyPr wrap="none" fromWordArt="1">
            <a:prstTxWarp prst="textPlain">
              <a:avLst>
                <a:gd name="adj" fmla="val 50000"/>
              </a:avLst>
            </a:prstTxWarp>
          </a:bodyPr>
          <a:lstStyle/>
          <a:p>
            <a:pPr algn="ctr"/>
            <a:endParaRPr lang="ar-EG" sz="3600" kern="10">
              <a:ln w="9525">
                <a:solidFill>
                  <a:srgbClr val="000000"/>
                </a:solidFill>
                <a:round/>
                <a:headEnd/>
                <a:tailEnd/>
              </a:ln>
              <a:solidFill>
                <a:srgbClr val="FFFFFF"/>
              </a:solidFill>
              <a:latin typeface="Arial Black"/>
            </a:endParaRPr>
          </a:p>
        </p:txBody>
      </p:sp>
      <p:grpSp>
        <p:nvGrpSpPr>
          <p:cNvPr id="2" name="Group 95"/>
          <p:cNvGrpSpPr>
            <a:grpSpLocks/>
          </p:cNvGrpSpPr>
          <p:nvPr/>
        </p:nvGrpSpPr>
        <p:grpSpPr bwMode="auto">
          <a:xfrm>
            <a:off x="309563" y="2697163"/>
            <a:ext cx="1216025" cy="942975"/>
            <a:chOff x="3986" y="942"/>
            <a:chExt cx="766" cy="594"/>
          </a:xfrm>
        </p:grpSpPr>
        <p:sp>
          <p:nvSpPr>
            <p:cNvPr id="55307" name="Rectangle 278"/>
            <p:cNvSpPr>
              <a:spLocks noChangeArrowheads="1"/>
            </p:cNvSpPr>
            <p:nvPr/>
          </p:nvSpPr>
          <p:spPr bwMode="auto">
            <a:xfrm>
              <a:off x="3986" y="1116"/>
              <a:ext cx="190" cy="420"/>
            </a:xfrm>
            <a:prstGeom prst="rect">
              <a:avLst/>
            </a:prstGeom>
            <a:solidFill>
              <a:srgbClr val="57AC69"/>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5308" name="Rectangle 278"/>
            <p:cNvSpPr>
              <a:spLocks noChangeArrowheads="1"/>
            </p:cNvSpPr>
            <p:nvPr/>
          </p:nvSpPr>
          <p:spPr bwMode="auto">
            <a:xfrm>
              <a:off x="4370" y="1116"/>
              <a:ext cx="190" cy="420"/>
            </a:xfrm>
            <a:prstGeom prst="rect">
              <a:avLst/>
            </a:prstGeom>
            <a:solidFill>
              <a:srgbClr val="F7983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5309" name="Rectangle 278"/>
            <p:cNvSpPr>
              <a:spLocks noChangeArrowheads="1"/>
            </p:cNvSpPr>
            <p:nvPr/>
          </p:nvSpPr>
          <p:spPr bwMode="auto">
            <a:xfrm>
              <a:off x="4178" y="1116"/>
              <a:ext cx="190" cy="420"/>
            </a:xfrm>
            <a:prstGeom prst="rect">
              <a:avLst/>
            </a:prstGeom>
            <a:solidFill>
              <a:srgbClr val="FDCC3F"/>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5310" name="Rectangle 278"/>
            <p:cNvSpPr>
              <a:spLocks noChangeArrowheads="1"/>
            </p:cNvSpPr>
            <p:nvPr/>
          </p:nvSpPr>
          <p:spPr bwMode="auto">
            <a:xfrm>
              <a:off x="4562" y="1116"/>
              <a:ext cx="190" cy="420"/>
            </a:xfrm>
            <a:prstGeom prst="rect">
              <a:avLst/>
            </a:prstGeom>
            <a:solidFill>
              <a:srgbClr val="C9382A"/>
            </a:solidFill>
            <a:ln w="19050">
              <a:solidFill>
                <a:srgbClr val="000000"/>
              </a:solidFill>
              <a:miter lim="800000"/>
              <a:headEnd/>
              <a:tailEnd/>
            </a:ln>
          </p:spPr>
          <p:txBody>
            <a:bodyPr/>
            <a:lstStyle/>
            <a:p>
              <a:pPr>
                <a:spcBef>
                  <a:spcPct val="20000"/>
                </a:spcBef>
              </a:pPr>
              <a:endParaRPr lang="ar-EG" sz="2400">
                <a:solidFill>
                  <a:schemeClr val="bg1"/>
                </a:solidFill>
              </a:endParaRPr>
            </a:p>
          </p:txBody>
        </p:sp>
        <p:sp>
          <p:nvSpPr>
            <p:cNvPr id="55311" name="Rectangle 291"/>
            <p:cNvSpPr>
              <a:spLocks noChangeArrowheads="1"/>
            </p:cNvSpPr>
            <p:nvPr/>
          </p:nvSpPr>
          <p:spPr bwMode="auto">
            <a:xfrm>
              <a:off x="4066" y="942"/>
              <a:ext cx="40" cy="173"/>
            </a:xfrm>
            <a:prstGeom prst="rect">
              <a:avLst/>
            </a:prstGeom>
            <a:noFill/>
            <a:ln w="9525">
              <a:noFill/>
              <a:miter lim="800000"/>
              <a:headEnd/>
              <a:tailEnd/>
            </a:ln>
          </p:spPr>
          <p:txBody>
            <a:bodyPr wrap="none" lIns="0" tIns="0" rIns="0" bIns="0">
              <a:spAutoFit/>
            </a:bodyPr>
            <a:lstStyle/>
            <a:p>
              <a:r>
                <a:rPr lang="en-US" b="1"/>
                <a:t>I</a:t>
              </a:r>
              <a:endParaRPr lang="en-US"/>
            </a:p>
          </p:txBody>
        </p:sp>
        <p:sp>
          <p:nvSpPr>
            <p:cNvPr id="55312" name="Rectangle 292"/>
            <p:cNvSpPr>
              <a:spLocks noChangeArrowheads="1"/>
            </p:cNvSpPr>
            <p:nvPr/>
          </p:nvSpPr>
          <p:spPr bwMode="auto">
            <a:xfrm>
              <a:off x="4178" y="943"/>
              <a:ext cx="160" cy="173"/>
            </a:xfrm>
            <a:prstGeom prst="rect">
              <a:avLst/>
            </a:prstGeom>
            <a:noFill/>
            <a:ln w="9525">
              <a:noFill/>
              <a:miter lim="800000"/>
              <a:headEnd/>
              <a:tailEnd/>
            </a:ln>
          </p:spPr>
          <p:txBody>
            <a:bodyPr wrap="none" lIns="0" tIns="0" rIns="0" bIns="0">
              <a:spAutoFit/>
            </a:bodyPr>
            <a:lstStyle/>
            <a:p>
              <a:r>
                <a:rPr lang="en-US" b="1"/>
                <a:t>IIa</a:t>
              </a:r>
              <a:endParaRPr lang="en-US"/>
            </a:p>
          </p:txBody>
        </p:sp>
        <p:sp>
          <p:nvSpPr>
            <p:cNvPr id="55313" name="Rectangle 293"/>
            <p:cNvSpPr>
              <a:spLocks noChangeArrowheads="1"/>
            </p:cNvSpPr>
            <p:nvPr/>
          </p:nvSpPr>
          <p:spPr bwMode="auto">
            <a:xfrm>
              <a:off x="4370" y="943"/>
              <a:ext cx="168" cy="173"/>
            </a:xfrm>
            <a:prstGeom prst="rect">
              <a:avLst/>
            </a:prstGeom>
            <a:noFill/>
            <a:ln w="9525">
              <a:noFill/>
              <a:miter lim="800000"/>
              <a:headEnd/>
              <a:tailEnd/>
            </a:ln>
          </p:spPr>
          <p:txBody>
            <a:bodyPr wrap="none" lIns="0" tIns="0" rIns="0" bIns="0">
              <a:spAutoFit/>
            </a:bodyPr>
            <a:lstStyle/>
            <a:p>
              <a:r>
                <a:rPr lang="en-US" b="1"/>
                <a:t>IIb</a:t>
              </a:r>
              <a:endParaRPr lang="en-US"/>
            </a:p>
          </p:txBody>
        </p:sp>
        <p:sp>
          <p:nvSpPr>
            <p:cNvPr id="55314" name="Rectangle 294"/>
            <p:cNvSpPr>
              <a:spLocks noChangeArrowheads="1"/>
            </p:cNvSpPr>
            <p:nvPr/>
          </p:nvSpPr>
          <p:spPr bwMode="auto">
            <a:xfrm>
              <a:off x="4586" y="943"/>
              <a:ext cx="120" cy="173"/>
            </a:xfrm>
            <a:prstGeom prst="rect">
              <a:avLst/>
            </a:prstGeom>
            <a:noFill/>
            <a:ln w="9525">
              <a:noFill/>
              <a:miter lim="800000"/>
              <a:headEnd/>
              <a:tailEnd/>
            </a:ln>
          </p:spPr>
          <p:txBody>
            <a:bodyPr wrap="none" lIns="0" tIns="0" rIns="0" bIns="0">
              <a:spAutoFit/>
            </a:bodyPr>
            <a:lstStyle/>
            <a:p>
              <a:r>
                <a:rPr lang="en-US" b="1"/>
                <a:t>III</a:t>
              </a:r>
              <a:endParaRPr lang="en-US"/>
            </a:p>
          </p:txBody>
        </p:sp>
      </p:grpSp>
      <p:sp>
        <p:nvSpPr>
          <p:cNvPr id="55305" name="WordArt 622"/>
          <p:cNvSpPr>
            <a:spLocks noChangeArrowheads="1" noChangeShapeType="1" noTextEdit="1"/>
          </p:cNvSpPr>
          <p:nvPr/>
        </p:nvSpPr>
        <p:spPr bwMode="auto">
          <a:xfrm>
            <a:off x="661988" y="3124200"/>
            <a:ext cx="160337" cy="38893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a:t>
            </a:r>
            <a:endParaRPr lang="ar-EG" sz="3600" kern="10">
              <a:ln w="9525">
                <a:solidFill>
                  <a:srgbClr val="000000"/>
                </a:solidFill>
                <a:round/>
                <a:headEnd/>
                <a:tailEnd/>
              </a:ln>
              <a:solidFill>
                <a:srgbClr val="FFFFFF"/>
              </a:solidFill>
              <a:latin typeface="Arial Black"/>
            </a:endParaRPr>
          </a:p>
        </p:txBody>
      </p:sp>
      <p:sp>
        <p:nvSpPr>
          <p:cNvPr id="55306" name="Rectangle 13"/>
          <p:cNvSpPr>
            <a:spLocks noGrp="1" noChangeArrowheads="1"/>
          </p:cNvSpPr>
          <p:nvPr>
            <p:ph type="title" idx="4294967295"/>
          </p:nvPr>
        </p:nvSpPr>
        <p:spPr>
          <a:xfrm>
            <a:off x="152400" y="228600"/>
            <a:ext cx="8459788" cy="1935163"/>
          </a:xfrm>
          <a:noFill/>
        </p:spPr>
        <p:txBody>
          <a:bodyPr/>
          <a:lstStyle/>
          <a:p>
            <a:r>
              <a:rPr lang="en-US" sz="3000" b="1" smtClean="0">
                <a:solidFill>
                  <a:schemeClr val="accent2"/>
                </a:solidFill>
                <a:latin typeface="Garamond" pitchFamily="18" charset="0"/>
                <a:ea typeface="Arial Unicode MS" pitchFamily="34" charset="-128"/>
                <a:cs typeface="Arial Unicode MS" pitchFamily="34" charset="-128"/>
              </a:rPr>
              <a:t>PCI in Specific Clinical Situations: STEMI–Coronary Angiography Strategies in STEMI (cont.)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1347</Words>
  <Application>Microsoft Office PowerPoint</Application>
  <PresentationFormat>On-screen Show (4:3)</PresentationFormat>
  <Paragraphs>252</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2011 ACCF/AHA/SCAI Guideline for Percutaneous Coronary Intervention</vt:lpstr>
      <vt:lpstr>Slide 2</vt:lpstr>
      <vt:lpstr>PCI in Specific Clinical Situations: UA/NSTEMI</vt:lpstr>
      <vt:lpstr>PCI in Specific Clinical Situations: UA/NSTEMI (cont.)</vt:lpstr>
      <vt:lpstr> PCI in Specific Clinical Situations: UA/NSTEMI (cont.)</vt:lpstr>
      <vt:lpstr>PCI in Specific Clinical Situations: UA/NSTEMI (cont.)</vt:lpstr>
      <vt:lpstr>Slide 7</vt:lpstr>
      <vt:lpstr>PCI in Specific Clinical Situations: STEMI–Coronary Angiography Strategies in STEMI</vt:lpstr>
      <vt:lpstr>PCI in Specific Clinical Situations: STEMI–Coronary Angiography Strategies in STEMI (cont.)</vt:lpstr>
      <vt:lpstr>PCI in Specific Clinical Situations: STEMI–Coronary Angiography Strategies in STEMI (cont.)</vt:lpstr>
      <vt:lpstr>PCI in Specific Clinical Situations: STEMI–Coronary Angiography Strategies in STEMI (cont.)</vt:lpstr>
      <vt:lpstr>PCI in Specific Clinical Situations: STEMI–Coronary Angiography Strategies in STEMI (cont.)</vt:lpstr>
      <vt:lpstr>Slide 13</vt:lpstr>
      <vt:lpstr>PCI in Specific Clinical Situations: STEMI–Primary PCI of the Infarct Artery</vt:lpstr>
      <vt:lpstr>PCI in Specific Clinical Situations: STEMI–Primary PCI of the Infarct Artery (cont.)</vt:lpstr>
      <vt:lpstr>PCI in Specific Clinical Situations: STEMI–Primary PCI of the Infarct Artery (cont.)</vt:lpstr>
      <vt:lpstr>PCI in Specific Clinical Situations: STEMI–Primary PCI of the Infarct Artery (cont.)</vt:lpstr>
      <vt:lpstr>Delayed or Elective PCI in Patients with STEMI</vt:lpstr>
      <vt:lpstr>Delayed or Elective PCI in Patients with STEMI</vt:lpstr>
      <vt:lpstr>PCI in Specific Clinical Situations: Cardiogenic Shock</vt:lpstr>
      <vt:lpstr>PCI in Specific Clinical Situations: Revascularization Before Noncardiac Surgery</vt:lpstr>
      <vt:lpstr>PCI in Specific Clinical Situations: Revascularization Before Noncardiac Surgery</vt:lpstr>
      <vt:lpstr>PCI in Specific Clinical Situations: Revascularization Before Noncardiac Surgery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ACCF/AHA/SCAI Guideline for Percutaneous Coronary Intervention</dc:title>
  <dc:creator>DrSayed</dc:creator>
  <cp:lastModifiedBy>ahmedhashem</cp:lastModifiedBy>
  <cp:revision>1</cp:revision>
  <dcterms:created xsi:type="dcterms:W3CDTF">2011-12-23T22:26:21Z</dcterms:created>
  <dcterms:modified xsi:type="dcterms:W3CDTF">2012-01-15T11:08:32Z</dcterms:modified>
</cp:coreProperties>
</file>