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sldIdLst>
    <p:sldId id="293" r:id="rId2"/>
    <p:sldId id="294" r:id="rId3"/>
    <p:sldId id="257" r:id="rId4"/>
    <p:sldId id="258" r:id="rId5"/>
    <p:sldId id="29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8" r:id="rId40"/>
    <p:sldId id="292" r:id="rId41"/>
    <p:sldId id="296" r:id="rId42"/>
    <p:sldId id="295" r:id="rId4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6" d="100"/>
          <a:sy n="76" d="100"/>
        </p:scale>
        <p:origin x="-33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0E0BF84-4916-4E12-AEB3-A86043E81250}" type="datetimeFigureOut">
              <a:rPr lang="ar-EG" smtClean="0"/>
              <a:pPr/>
              <a:t>21/02/1433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FA013D0-F61F-4E65-A797-4D817306CDDA}"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ED1E965-72B9-4E7C-9098-7210AE006257}" type="slidenum">
              <a:rPr lang="en-US" sz="1200"/>
              <a:pPr algn="r"/>
              <a:t>4</a:t>
            </a:fld>
            <a:endParaRPr lang="en-US" sz="1200" dirty="0"/>
          </a:p>
        </p:txBody>
      </p:sp>
      <p:sp>
        <p:nvSpPr>
          <p:cNvPr id="185347" name="Rectangle 2"/>
          <p:cNvSpPr>
            <a:spLocks noGrp="1" noRot="1" noChangeAspect="1" noChangeArrowheads="1" noTextEdit="1"/>
          </p:cNvSpPr>
          <p:nvPr>
            <p:ph type="sldImg"/>
          </p:nvPr>
        </p:nvSpPr>
        <p:spPr>
          <a:xfrm>
            <a:off x="-1187450" y="609600"/>
            <a:ext cx="9345613" cy="7010400"/>
          </a:xfrm>
          <a:ln/>
        </p:spPr>
      </p:sp>
      <p:sp>
        <p:nvSpPr>
          <p:cNvPr id="18534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A28ED15-3251-4778-9107-2C1439AC8DF2}" type="slidenum">
              <a:rPr lang="en-US" sz="1200"/>
              <a:pPr algn="r"/>
              <a:t>16</a:t>
            </a:fld>
            <a:endParaRPr lang="en-US" sz="1200" dirty="0"/>
          </a:p>
        </p:txBody>
      </p:sp>
      <p:sp>
        <p:nvSpPr>
          <p:cNvPr id="194563" name="Rectangle 2"/>
          <p:cNvSpPr>
            <a:spLocks noGrp="1" noRot="1" noChangeAspect="1" noChangeArrowheads="1" noTextEdit="1"/>
          </p:cNvSpPr>
          <p:nvPr>
            <p:ph type="sldImg"/>
          </p:nvPr>
        </p:nvSpPr>
        <p:spPr>
          <a:xfrm>
            <a:off x="-1187450" y="609600"/>
            <a:ext cx="9345613" cy="7010400"/>
          </a:xfrm>
          <a:ln/>
        </p:spPr>
      </p:sp>
      <p:sp>
        <p:nvSpPr>
          <p:cNvPr id="19456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5E0B2303-C8E6-4AD1-8BD3-FA42FACFA98F}" type="slidenum">
              <a:rPr lang="en-US" sz="1200"/>
              <a:pPr algn="r"/>
              <a:t>17</a:t>
            </a:fld>
            <a:endParaRPr lang="en-US" sz="1200" dirty="0"/>
          </a:p>
        </p:txBody>
      </p:sp>
      <p:sp>
        <p:nvSpPr>
          <p:cNvPr id="195587" name="Rectangle 2"/>
          <p:cNvSpPr>
            <a:spLocks noGrp="1" noRot="1" noChangeAspect="1" noChangeArrowheads="1" noTextEdit="1"/>
          </p:cNvSpPr>
          <p:nvPr>
            <p:ph type="sldImg"/>
          </p:nvPr>
        </p:nvSpPr>
        <p:spPr>
          <a:xfrm>
            <a:off x="-1187450" y="609600"/>
            <a:ext cx="9345613" cy="7010400"/>
          </a:xfrm>
          <a:ln/>
        </p:spPr>
      </p:sp>
      <p:sp>
        <p:nvSpPr>
          <p:cNvPr id="19558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2C6B2539-67AA-49AA-830B-EC36C7996C58}" type="slidenum">
              <a:rPr lang="en-US" sz="1200"/>
              <a:pPr algn="r"/>
              <a:t>18</a:t>
            </a:fld>
            <a:endParaRPr lang="en-US" sz="1200" dirty="0"/>
          </a:p>
        </p:txBody>
      </p:sp>
      <p:sp>
        <p:nvSpPr>
          <p:cNvPr id="196611" name="Rectangle 2"/>
          <p:cNvSpPr>
            <a:spLocks noGrp="1" noRot="1" noChangeAspect="1" noChangeArrowheads="1" noTextEdit="1"/>
          </p:cNvSpPr>
          <p:nvPr>
            <p:ph type="sldImg"/>
          </p:nvPr>
        </p:nvSpPr>
        <p:spPr>
          <a:xfrm>
            <a:off x="-1187450" y="609600"/>
            <a:ext cx="9345613" cy="7010400"/>
          </a:xfrm>
          <a:ln/>
        </p:spPr>
      </p:sp>
      <p:sp>
        <p:nvSpPr>
          <p:cNvPr id="19661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FFD039B-0873-4557-BA71-5A1536763989}" type="slidenum">
              <a:rPr lang="en-US" sz="1200"/>
              <a:pPr algn="r"/>
              <a:t>20</a:t>
            </a:fld>
            <a:endParaRPr lang="en-US" sz="1200" dirty="0"/>
          </a:p>
        </p:txBody>
      </p:sp>
      <p:sp>
        <p:nvSpPr>
          <p:cNvPr id="197635" name="Rectangle 2"/>
          <p:cNvSpPr>
            <a:spLocks noGrp="1" noRot="1" noChangeAspect="1" noChangeArrowheads="1" noTextEdit="1"/>
          </p:cNvSpPr>
          <p:nvPr>
            <p:ph type="sldImg"/>
          </p:nvPr>
        </p:nvSpPr>
        <p:spPr>
          <a:xfrm>
            <a:off x="-1187450" y="609600"/>
            <a:ext cx="9345613" cy="7010400"/>
          </a:xfrm>
          <a:ln/>
        </p:spPr>
      </p:sp>
      <p:sp>
        <p:nvSpPr>
          <p:cNvPr id="19763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9AFA0D0-5C29-4D7A-9879-0036B72311C4}" type="slidenum">
              <a:rPr lang="en-US" sz="1200"/>
              <a:pPr algn="r"/>
              <a:t>21</a:t>
            </a:fld>
            <a:endParaRPr lang="en-US" sz="1200" dirty="0"/>
          </a:p>
        </p:txBody>
      </p:sp>
      <p:sp>
        <p:nvSpPr>
          <p:cNvPr id="198659" name="Rectangle 2"/>
          <p:cNvSpPr>
            <a:spLocks noGrp="1" noRot="1" noChangeAspect="1" noChangeArrowheads="1" noTextEdit="1"/>
          </p:cNvSpPr>
          <p:nvPr>
            <p:ph type="sldImg"/>
          </p:nvPr>
        </p:nvSpPr>
        <p:spPr>
          <a:xfrm>
            <a:off x="-1187450" y="609600"/>
            <a:ext cx="9345613" cy="7010400"/>
          </a:xfrm>
          <a:ln/>
        </p:spPr>
      </p:sp>
      <p:sp>
        <p:nvSpPr>
          <p:cNvPr id="19866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87A8BE72-DA93-4E05-81DC-426C40EBC9A8}" type="slidenum">
              <a:rPr lang="en-US" sz="1200"/>
              <a:pPr algn="r"/>
              <a:t>22</a:t>
            </a:fld>
            <a:endParaRPr lang="en-US" sz="1200" dirty="0"/>
          </a:p>
        </p:txBody>
      </p:sp>
      <p:sp>
        <p:nvSpPr>
          <p:cNvPr id="199683" name="Rectangle 2"/>
          <p:cNvSpPr>
            <a:spLocks noGrp="1" noRot="1" noChangeAspect="1" noChangeArrowheads="1" noTextEdit="1"/>
          </p:cNvSpPr>
          <p:nvPr>
            <p:ph type="sldImg"/>
          </p:nvPr>
        </p:nvSpPr>
        <p:spPr>
          <a:xfrm>
            <a:off x="-1187450" y="609600"/>
            <a:ext cx="9345613" cy="7010400"/>
          </a:xfrm>
          <a:ln/>
        </p:spPr>
      </p:sp>
      <p:sp>
        <p:nvSpPr>
          <p:cNvPr id="19968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86E54649-0901-4062-837E-7C9E4B3F96B4}" type="slidenum">
              <a:rPr lang="en-US" sz="1200"/>
              <a:pPr algn="r"/>
              <a:t>23</a:t>
            </a:fld>
            <a:endParaRPr lang="en-US" sz="1200" dirty="0"/>
          </a:p>
        </p:txBody>
      </p:sp>
      <p:sp>
        <p:nvSpPr>
          <p:cNvPr id="200707" name="Rectangle 2"/>
          <p:cNvSpPr>
            <a:spLocks noGrp="1" noRot="1" noChangeAspect="1" noChangeArrowheads="1" noTextEdit="1"/>
          </p:cNvSpPr>
          <p:nvPr>
            <p:ph type="sldImg"/>
          </p:nvPr>
        </p:nvSpPr>
        <p:spPr>
          <a:xfrm>
            <a:off x="-1187450" y="609600"/>
            <a:ext cx="9345613" cy="7010400"/>
          </a:xfrm>
          <a:ln/>
        </p:spPr>
      </p:sp>
      <p:sp>
        <p:nvSpPr>
          <p:cNvPr id="20070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C76CE30-F75E-4819-A820-607743DBB093}" type="slidenum">
              <a:rPr lang="en-US" sz="1200"/>
              <a:pPr algn="r"/>
              <a:t>24</a:t>
            </a:fld>
            <a:endParaRPr lang="en-US" sz="1200" dirty="0"/>
          </a:p>
        </p:txBody>
      </p:sp>
      <p:sp>
        <p:nvSpPr>
          <p:cNvPr id="201731" name="Rectangle 2"/>
          <p:cNvSpPr>
            <a:spLocks noGrp="1" noRot="1" noChangeAspect="1" noChangeArrowheads="1" noTextEdit="1"/>
          </p:cNvSpPr>
          <p:nvPr>
            <p:ph type="sldImg"/>
          </p:nvPr>
        </p:nvSpPr>
        <p:spPr>
          <a:xfrm>
            <a:off x="-1187450" y="609600"/>
            <a:ext cx="9345613" cy="7010400"/>
          </a:xfrm>
          <a:ln/>
        </p:spPr>
      </p:sp>
      <p:sp>
        <p:nvSpPr>
          <p:cNvPr id="20173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4878D211-3BC2-4998-A559-CDA12A3A63D1}" type="slidenum">
              <a:rPr lang="en-US" sz="1200"/>
              <a:pPr algn="r"/>
              <a:t>25</a:t>
            </a:fld>
            <a:endParaRPr lang="en-US" sz="1200" dirty="0"/>
          </a:p>
        </p:txBody>
      </p:sp>
      <p:sp>
        <p:nvSpPr>
          <p:cNvPr id="202755" name="Rectangle 2"/>
          <p:cNvSpPr>
            <a:spLocks noGrp="1" noRot="1" noChangeAspect="1" noChangeArrowheads="1" noTextEdit="1"/>
          </p:cNvSpPr>
          <p:nvPr>
            <p:ph type="sldImg"/>
          </p:nvPr>
        </p:nvSpPr>
        <p:spPr>
          <a:xfrm>
            <a:off x="-1187450" y="609600"/>
            <a:ext cx="9345613" cy="7010400"/>
          </a:xfrm>
          <a:ln/>
        </p:spPr>
      </p:sp>
      <p:sp>
        <p:nvSpPr>
          <p:cNvPr id="20275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AE5578D-E9A7-491C-A5B1-877FC80EF549}" type="slidenum">
              <a:rPr lang="en-US" sz="1200"/>
              <a:pPr algn="r"/>
              <a:t>26</a:t>
            </a:fld>
            <a:endParaRPr lang="en-US" sz="1200" dirty="0"/>
          </a:p>
        </p:txBody>
      </p:sp>
      <p:sp>
        <p:nvSpPr>
          <p:cNvPr id="203779" name="Rectangle 2"/>
          <p:cNvSpPr>
            <a:spLocks noGrp="1" noRot="1" noChangeAspect="1" noChangeArrowheads="1" noTextEdit="1"/>
          </p:cNvSpPr>
          <p:nvPr>
            <p:ph type="sldImg"/>
          </p:nvPr>
        </p:nvSpPr>
        <p:spPr>
          <a:xfrm>
            <a:off x="-1187450" y="609600"/>
            <a:ext cx="9345613" cy="7010400"/>
          </a:xfrm>
          <a:ln/>
        </p:spPr>
      </p:sp>
      <p:sp>
        <p:nvSpPr>
          <p:cNvPr id="20378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D35105F-F198-4039-B006-2F27AFD497F4}" type="slidenum">
              <a:rPr lang="en-US" sz="1200"/>
              <a:pPr algn="r"/>
              <a:t>6</a:t>
            </a:fld>
            <a:endParaRPr lang="en-US" sz="1200" dirty="0"/>
          </a:p>
        </p:txBody>
      </p:sp>
      <p:sp>
        <p:nvSpPr>
          <p:cNvPr id="186371" name="Rectangle 2"/>
          <p:cNvSpPr>
            <a:spLocks noGrp="1" noRot="1" noChangeAspect="1" noChangeArrowheads="1" noTextEdit="1"/>
          </p:cNvSpPr>
          <p:nvPr>
            <p:ph type="sldImg"/>
          </p:nvPr>
        </p:nvSpPr>
        <p:spPr>
          <a:xfrm>
            <a:off x="-1187450" y="609600"/>
            <a:ext cx="9345613" cy="7010400"/>
          </a:xfrm>
          <a:ln/>
        </p:spPr>
      </p:sp>
      <p:sp>
        <p:nvSpPr>
          <p:cNvPr id="18637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500F7C9-8944-4217-BD74-E1222F4E2BAB}" type="slidenum">
              <a:rPr lang="en-US" sz="1200"/>
              <a:pPr algn="r"/>
              <a:t>27</a:t>
            </a:fld>
            <a:endParaRPr lang="en-US" sz="1200" dirty="0"/>
          </a:p>
        </p:txBody>
      </p:sp>
      <p:sp>
        <p:nvSpPr>
          <p:cNvPr id="204803" name="Rectangle 2"/>
          <p:cNvSpPr>
            <a:spLocks noGrp="1" noRot="1" noChangeAspect="1" noChangeArrowheads="1" noTextEdit="1"/>
          </p:cNvSpPr>
          <p:nvPr>
            <p:ph type="sldImg"/>
          </p:nvPr>
        </p:nvSpPr>
        <p:spPr>
          <a:xfrm>
            <a:off x="-1187450" y="609600"/>
            <a:ext cx="9345613" cy="7010400"/>
          </a:xfrm>
          <a:ln/>
        </p:spPr>
      </p:sp>
      <p:sp>
        <p:nvSpPr>
          <p:cNvPr id="20480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CB8458C-3201-428A-B4F6-05353E500244}" type="slidenum">
              <a:rPr lang="en-US" sz="1200"/>
              <a:pPr algn="r"/>
              <a:t>28</a:t>
            </a:fld>
            <a:endParaRPr lang="en-US" sz="1200" dirty="0"/>
          </a:p>
        </p:txBody>
      </p:sp>
      <p:sp>
        <p:nvSpPr>
          <p:cNvPr id="205827" name="Rectangle 2"/>
          <p:cNvSpPr>
            <a:spLocks noGrp="1" noRot="1" noChangeAspect="1" noChangeArrowheads="1" noTextEdit="1"/>
          </p:cNvSpPr>
          <p:nvPr>
            <p:ph type="sldImg"/>
          </p:nvPr>
        </p:nvSpPr>
        <p:spPr>
          <a:xfrm>
            <a:off x="-1187450" y="609600"/>
            <a:ext cx="9345613" cy="7010400"/>
          </a:xfrm>
          <a:ln/>
        </p:spPr>
      </p:sp>
      <p:sp>
        <p:nvSpPr>
          <p:cNvPr id="20582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BBD55275-C5D5-422C-9679-2DAEE3080835}" type="slidenum">
              <a:rPr lang="en-US" sz="1200"/>
              <a:pPr algn="r"/>
              <a:t>29</a:t>
            </a:fld>
            <a:endParaRPr lang="en-US" sz="1200" dirty="0"/>
          </a:p>
        </p:txBody>
      </p:sp>
      <p:sp>
        <p:nvSpPr>
          <p:cNvPr id="206851" name="Rectangle 2"/>
          <p:cNvSpPr>
            <a:spLocks noGrp="1" noRot="1" noChangeAspect="1" noChangeArrowheads="1" noTextEdit="1"/>
          </p:cNvSpPr>
          <p:nvPr>
            <p:ph type="sldImg"/>
          </p:nvPr>
        </p:nvSpPr>
        <p:spPr>
          <a:xfrm>
            <a:off x="-1187450" y="609600"/>
            <a:ext cx="9345613" cy="7010400"/>
          </a:xfrm>
          <a:ln/>
        </p:spPr>
      </p:sp>
      <p:sp>
        <p:nvSpPr>
          <p:cNvPr id="20685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F413FEA-B1C2-4B96-B97B-57DFD7B94B8A}" type="slidenum">
              <a:rPr lang="en-US" sz="1200"/>
              <a:pPr algn="r"/>
              <a:t>30</a:t>
            </a:fld>
            <a:endParaRPr lang="en-US" sz="1200" dirty="0"/>
          </a:p>
        </p:txBody>
      </p:sp>
      <p:sp>
        <p:nvSpPr>
          <p:cNvPr id="207875" name="Rectangle 2"/>
          <p:cNvSpPr>
            <a:spLocks noGrp="1" noRot="1" noChangeAspect="1" noChangeArrowheads="1" noTextEdit="1"/>
          </p:cNvSpPr>
          <p:nvPr>
            <p:ph type="sldImg"/>
          </p:nvPr>
        </p:nvSpPr>
        <p:spPr>
          <a:xfrm>
            <a:off x="-1187450" y="609600"/>
            <a:ext cx="9345613" cy="7010400"/>
          </a:xfrm>
          <a:ln/>
        </p:spPr>
      </p:sp>
      <p:sp>
        <p:nvSpPr>
          <p:cNvPr id="20787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51A5D4B-C4C8-41BD-ACFE-AA6AC0FA4365}" type="slidenum">
              <a:rPr lang="en-US" sz="1200"/>
              <a:pPr algn="r"/>
              <a:t>31</a:t>
            </a:fld>
            <a:endParaRPr lang="en-US" sz="1200" dirty="0"/>
          </a:p>
        </p:txBody>
      </p:sp>
      <p:sp>
        <p:nvSpPr>
          <p:cNvPr id="208899" name="Rectangle 2"/>
          <p:cNvSpPr>
            <a:spLocks noGrp="1" noRot="1" noChangeAspect="1" noChangeArrowheads="1" noTextEdit="1"/>
          </p:cNvSpPr>
          <p:nvPr>
            <p:ph type="sldImg"/>
          </p:nvPr>
        </p:nvSpPr>
        <p:spPr>
          <a:xfrm>
            <a:off x="-1187450" y="609600"/>
            <a:ext cx="9345613" cy="7010400"/>
          </a:xfrm>
          <a:ln/>
        </p:spPr>
      </p:sp>
      <p:sp>
        <p:nvSpPr>
          <p:cNvPr id="20890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41A9EA0-B5A4-4627-8B6B-EA43D6769AF7}" type="slidenum">
              <a:rPr lang="en-US" sz="1200"/>
              <a:pPr algn="r"/>
              <a:t>32</a:t>
            </a:fld>
            <a:endParaRPr lang="en-US" sz="1200" dirty="0"/>
          </a:p>
        </p:txBody>
      </p:sp>
      <p:sp>
        <p:nvSpPr>
          <p:cNvPr id="209923" name="Rectangle 2"/>
          <p:cNvSpPr>
            <a:spLocks noGrp="1" noRot="1" noChangeAspect="1" noChangeArrowheads="1" noTextEdit="1"/>
          </p:cNvSpPr>
          <p:nvPr>
            <p:ph type="sldImg"/>
          </p:nvPr>
        </p:nvSpPr>
        <p:spPr>
          <a:xfrm>
            <a:off x="-1187450" y="609600"/>
            <a:ext cx="9345613" cy="7010400"/>
          </a:xfrm>
          <a:ln/>
        </p:spPr>
      </p:sp>
      <p:sp>
        <p:nvSpPr>
          <p:cNvPr id="20992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E941DF1-86E1-414E-BA24-75AC7A818C93}" type="slidenum">
              <a:rPr lang="en-US" sz="1200"/>
              <a:pPr algn="r"/>
              <a:t>33</a:t>
            </a:fld>
            <a:endParaRPr lang="en-US" sz="1200" dirty="0"/>
          </a:p>
        </p:txBody>
      </p:sp>
      <p:sp>
        <p:nvSpPr>
          <p:cNvPr id="210947" name="Rectangle 2"/>
          <p:cNvSpPr>
            <a:spLocks noGrp="1" noRot="1" noChangeAspect="1" noChangeArrowheads="1" noTextEdit="1"/>
          </p:cNvSpPr>
          <p:nvPr>
            <p:ph type="sldImg"/>
          </p:nvPr>
        </p:nvSpPr>
        <p:spPr>
          <a:xfrm>
            <a:off x="-1187450" y="609600"/>
            <a:ext cx="9345613" cy="7010400"/>
          </a:xfrm>
          <a:ln/>
        </p:spPr>
      </p:sp>
      <p:sp>
        <p:nvSpPr>
          <p:cNvPr id="21094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1BB1F720-3702-4935-A331-D487E0E3553C}" type="slidenum">
              <a:rPr lang="en-US" sz="1200"/>
              <a:pPr algn="r"/>
              <a:t>34</a:t>
            </a:fld>
            <a:endParaRPr lang="en-US" sz="1200" dirty="0"/>
          </a:p>
        </p:txBody>
      </p:sp>
      <p:sp>
        <p:nvSpPr>
          <p:cNvPr id="211971" name="Rectangle 2"/>
          <p:cNvSpPr>
            <a:spLocks noGrp="1" noRot="1" noChangeAspect="1" noChangeArrowheads="1" noTextEdit="1"/>
          </p:cNvSpPr>
          <p:nvPr>
            <p:ph type="sldImg"/>
          </p:nvPr>
        </p:nvSpPr>
        <p:spPr>
          <a:xfrm>
            <a:off x="-1187450" y="609600"/>
            <a:ext cx="9345613" cy="7010400"/>
          </a:xfrm>
          <a:ln/>
        </p:spPr>
      </p:sp>
      <p:sp>
        <p:nvSpPr>
          <p:cNvPr id="21197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0BA3CBD-E084-4EB3-B004-35FC291D46DB}" type="slidenum">
              <a:rPr lang="en-US" sz="1200"/>
              <a:pPr algn="r"/>
              <a:t>35</a:t>
            </a:fld>
            <a:endParaRPr lang="en-US" sz="1200" dirty="0"/>
          </a:p>
        </p:txBody>
      </p:sp>
      <p:sp>
        <p:nvSpPr>
          <p:cNvPr id="212995" name="Rectangle 2"/>
          <p:cNvSpPr>
            <a:spLocks noGrp="1" noRot="1" noChangeAspect="1" noChangeArrowheads="1" noTextEdit="1"/>
          </p:cNvSpPr>
          <p:nvPr>
            <p:ph type="sldImg"/>
          </p:nvPr>
        </p:nvSpPr>
        <p:spPr>
          <a:xfrm>
            <a:off x="-1187450" y="609600"/>
            <a:ext cx="9345613" cy="7010400"/>
          </a:xfrm>
          <a:ln/>
        </p:spPr>
      </p:sp>
      <p:sp>
        <p:nvSpPr>
          <p:cNvPr id="21299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7115847-1A9B-4A6A-B065-114F17945A54}" type="slidenum">
              <a:rPr lang="en-US" sz="1200"/>
              <a:pPr algn="r"/>
              <a:t>36</a:t>
            </a:fld>
            <a:endParaRPr lang="en-US" sz="1200" dirty="0"/>
          </a:p>
        </p:txBody>
      </p:sp>
      <p:sp>
        <p:nvSpPr>
          <p:cNvPr id="214019" name="Rectangle 2"/>
          <p:cNvSpPr>
            <a:spLocks noGrp="1" noRot="1" noChangeAspect="1" noChangeArrowheads="1" noTextEdit="1"/>
          </p:cNvSpPr>
          <p:nvPr>
            <p:ph type="sldImg"/>
          </p:nvPr>
        </p:nvSpPr>
        <p:spPr>
          <a:xfrm>
            <a:off x="-1187450" y="609600"/>
            <a:ext cx="9345613" cy="7010400"/>
          </a:xfrm>
          <a:ln/>
        </p:spPr>
      </p:sp>
      <p:sp>
        <p:nvSpPr>
          <p:cNvPr id="21402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EFA191E-01DF-4E62-8158-DE9EEF80E1C2}" type="slidenum">
              <a:rPr lang="en-US" sz="1200"/>
              <a:pPr algn="r"/>
              <a:t>7</a:t>
            </a:fld>
            <a:endParaRPr lang="en-US" sz="1200" dirty="0"/>
          </a:p>
        </p:txBody>
      </p:sp>
      <p:sp>
        <p:nvSpPr>
          <p:cNvPr id="187395" name="Rectangle 2"/>
          <p:cNvSpPr>
            <a:spLocks noGrp="1" noRot="1" noChangeAspect="1" noChangeArrowheads="1" noTextEdit="1"/>
          </p:cNvSpPr>
          <p:nvPr>
            <p:ph type="sldImg"/>
          </p:nvPr>
        </p:nvSpPr>
        <p:spPr>
          <a:xfrm>
            <a:off x="-1187450" y="609600"/>
            <a:ext cx="9345613" cy="7010400"/>
          </a:xfrm>
          <a:ln/>
        </p:spPr>
      </p:sp>
      <p:sp>
        <p:nvSpPr>
          <p:cNvPr id="18739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BB639218-E259-451B-A8BE-96316CCC9DD7}" type="slidenum">
              <a:rPr lang="en-US" sz="1200"/>
              <a:pPr algn="r"/>
              <a:t>37</a:t>
            </a:fld>
            <a:endParaRPr lang="en-US" sz="1200" dirty="0"/>
          </a:p>
        </p:txBody>
      </p:sp>
      <p:sp>
        <p:nvSpPr>
          <p:cNvPr id="215043" name="Rectangle 2"/>
          <p:cNvSpPr>
            <a:spLocks noGrp="1" noRot="1" noChangeAspect="1" noChangeArrowheads="1" noTextEdit="1"/>
          </p:cNvSpPr>
          <p:nvPr>
            <p:ph type="sldImg"/>
          </p:nvPr>
        </p:nvSpPr>
        <p:spPr>
          <a:xfrm>
            <a:off x="-1187450" y="609600"/>
            <a:ext cx="9345613" cy="7010400"/>
          </a:xfrm>
          <a:ln/>
        </p:spPr>
      </p:sp>
      <p:sp>
        <p:nvSpPr>
          <p:cNvPr id="21504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11CA440-D450-4ACB-9367-BF679DF653CA}" type="slidenum">
              <a:rPr lang="en-US" sz="1200"/>
              <a:pPr algn="r"/>
              <a:t>38</a:t>
            </a:fld>
            <a:endParaRPr lang="en-US" sz="1200" dirty="0"/>
          </a:p>
        </p:txBody>
      </p:sp>
      <p:sp>
        <p:nvSpPr>
          <p:cNvPr id="216067" name="Rectangle 2"/>
          <p:cNvSpPr>
            <a:spLocks noGrp="1" noRot="1" noChangeAspect="1" noChangeArrowheads="1" noTextEdit="1"/>
          </p:cNvSpPr>
          <p:nvPr>
            <p:ph type="sldImg"/>
          </p:nvPr>
        </p:nvSpPr>
        <p:spPr>
          <a:xfrm>
            <a:off x="-1187450" y="609600"/>
            <a:ext cx="9345613" cy="7010400"/>
          </a:xfrm>
          <a:ln/>
        </p:spPr>
      </p:sp>
      <p:sp>
        <p:nvSpPr>
          <p:cNvPr id="21606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D37A07B-83CA-420A-BC53-754D503A99CC}" type="slidenum">
              <a:rPr lang="en-US" sz="1200"/>
              <a:pPr algn="r"/>
              <a:t>40</a:t>
            </a:fld>
            <a:endParaRPr lang="en-US" sz="1200" dirty="0"/>
          </a:p>
        </p:txBody>
      </p:sp>
      <p:sp>
        <p:nvSpPr>
          <p:cNvPr id="217091" name="Rectangle 2"/>
          <p:cNvSpPr>
            <a:spLocks noGrp="1" noRot="1" noChangeAspect="1" noChangeArrowheads="1" noTextEdit="1"/>
          </p:cNvSpPr>
          <p:nvPr>
            <p:ph type="sldImg"/>
          </p:nvPr>
        </p:nvSpPr>
        <p:spPr>
          <a:xfrm>
            <a:off x="-1187450" y="609600"/>
            <a:ext cx="9345613" cy="7010400"/>
          </a:xfrm>
          <a:ln/>
        </p:spPr>
      </p:sp>
      <p:sp>
        <p:nvSpPr>
          <p:cNvPr id="21709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41083913-5E97-4371-9FF5-E7E26C90CF75}" type="slidenum">
              <a:rPr lang="en-US" sz="1200"/>
              <a:pPr algn="r"/>
              <a:t>9</a:t>
            </a:fld>
            <a:endParaRPr lang="en-US" sz="1200" dirty="0"/>
          </a:p>
        </p:txBody>
      </p:sp>
      <p:sp>
        <p:nvSpPr>
          <p:cNvPr id="188419" name="Rectangle 2"/>
          <p:cNvSpPr>
            <a:spLocks noGrp="1" noRot="1" noChangeAspect="1" noChangeArrowheads="1" noTextEdit="1"/>
          </p:cNvSpPr>
          <p:nvPr>
            <p:ph type="sldImg"/>
          </p:nvPr>
        </p:nvSpPr>
        <p:spPr>
          <a:xfrm>
            <a:off x="-1187450" y="609600"/>
            <a:ext cx="9345613" cy="7010400"/>
          </a:xfrm>
          <a:ln/>
        </p:spPr>
      </p:sp>
      <p:sp>
        <p:nvSpPr>
          <p:cNvPr id="18842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2E70EA5C-59D2-4F83-B096-98CC4E29863A}" type="slidenum">
              <a:rPr lang="en-US" sz="1200"/>
              <a:pPr algn="r"/>
              <a:t>10</a:t>
            </a:fld>
            <a:endParaRPr lang="en-US" sz="1200" dirty="0"/>
          </a:p>
        </p:txBody>
      </p:sp>
      <p:sp>
        <p:nvSpPr>
          <p:cNvPr id="189443" name="Rectangle 2"/>
          <p:cNvSpPr>
            <a:spLocks noGrp="1" noRot="1" noChangeAspect="1" noChangeArrowheads="1" noTextEdit="1"/>
          </p:cNvSpPr>
          <p:nvPr>
            <p:ph type="sldImg"/>
          </p:nvPr>
        </p:nvSpPr>
        <p:spPr>
          <a:xfrm>
            <a:off x="-1187450" y="609600"/>
            <a:ext cx="9345613" cy="7010400"/>
          </a:xfrm>
          <a:ln/>
        </p:spPr>
      </p:sp>
      <p:sp>
        <p:nvSpPr>
          <p:cNvPr id="18944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18BEEAC-0144-46DB-B076-7788106B5EE0}" type="slidenum">
              <a:rPr lang="en-US" sz="1200"/>
              <a:pPr algn="r"/>
              <a:t>11</a:t>
            </a:fld>
            <a:endParaRPr lang="en-US" sz="1200" dirty="0"/>
          </a:p>
        </p:txBody>
      </p:sp>
      <p:sp>
        <p:nvSpPr>
          <p:cNvPr id="190467" name="Rectangle 2"/>
          <p:cNvSpPr>
            <a:spLocks noGrp="1" noRot="1" noChangeAspect="1" noChangeArrowheads="1" noTextEdit="1"/>
          </p:cNvSpPr>
          <p:nvPr>
            <p:ph type="sldImg"/>
          </p:nvPr>
        </p:nvSpPr>
        <p:spPr>
          <a:xfrm>
            <a:off x="-1187450" y="609600"/>
            <a:ext cx="9345613" cy="7010400"/>
          </a:xfrm>
          <a:ln/>
        </p:spPr>
      </p:sp>
      <p:sp>
        <p:nvSpPr>
          <p:cNvPr id="19046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8CF95BF1-F988-4D6A-B644-EF50C69D59F2}" type="slidenum">
              <a:rPr lang="en-US" sz="1200"/>
              <a:pPr algn="r"/>
              <a:t>12</a:t>
            </a:fld>
            <a:endParaRPr lang="en-US" sz="1200" dirty="0"/>
          </a:p>
        </p:txBody>
      </p:sp>
      <p:sp>
        <p:nvSpPr>
          <p:cNvPr id="191491" name="Rectangle 2"/>
          <p:cNvSpPr>
            <a:spLocks noGrp="1" noRot="1" noChangeAspect="1" noChangeArrowheads="1" noTextEdit="1"/>
          </p:cNvSpPr>
          <p:nvPr>
            <p:ph type="sldImg"/>
          </p:nvPr>
        </p:nvSpPr>
        <p:spPr>
          <a:xfrm>
            <a:off x="-1187450" y="609600"/>
            <a:ext cx="9345613" cy="7010400"/>
          </a:xfrm>
          <a:ln/>
        </p:spPr>
      </p:sp>
      <p:sp>
        <p:nvSpPr>
          <p:cNvPr id="19149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727C4DA-094C-4AE0-A2D7-AB5408506972}" type="slidenum">
              <a:rPr lang="en-US" sz="1200"/>
              <a:pPr algn="r"/>
              <a:t>14</a:t>
            </a:fld>
            <a:endParaRPr lang="en-US" sz="1200" dirty="0"/>
          </a:p>
        </p:txBody>
      </p:sp>
      <p:sp>
        <p:nvSpPr>
          <p:cNvPr id="192515" name="Rectangle 2"/>
          <p:cNvSpPr>
            <a:spLocks noGrp="1" noRot="1" noChangeAspect="1" noChangeArrowheads="1" noTextEdit="1"/>
          </p:cNvSpPr>
          <p:nvPr>
            <p:ph type="sldImg"/>
          </p:nvPr>
        </p:nvSpPr>
        <p:spPr>
          <a:xfrm>
            <a:off x="-1187450" y="609600"/>
            <a:ext cx="9345613" cy="7010400"/>
          </a:xfrm>
          <a:ln/>
        </p:spPr>
      </p:sp>
      <p:sp>
        <p:nvSpPr>
          <p:cNvPr id="19251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C8D203E-12C7-4344-BF96-EC8B58298016}" type="slidenum">
              <a:rPr lang="en-US" sz="1200"/>
              <a:pPr algn="r"/>
              <a:t>15</a:t>
            </a:fld>
            <a:endParaRPr lang="en-US" sz="1200" dirty="0"/>
          </a:p>
        </p:txBody>
      </p:sp>
      <p:sp>
        <p:nvSpPr>
          <p:cNvPr id="193539" name="Rectangle 2"/>
          <p:cNvSpPr>
            <a:spLocks noGrp="1" noRot="1" noChangeAspect="1" noChangeArrowheads="1" noTextEdit="1"/>
          </p:cNvSpPr>
          <p:nvPr>
            <p:ph type="sldImg"/>
          </p:nvPr>
        </p:nvSpPr>
        <p:spPr>
          <a:xfrm>
            <a:off x="-1187450" y="609600"/>
            <a:ext cx="9345613" cy="7010400"/>
          </a:xfrm>
          <a:ln/>
        </p:spPr>
      </p:sp>
      <p:sp>
        <p:nvSpPr>
          <p:cNvPr id="19354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9B0DDE-D83D-40DA-BDC8-A8FFF1E783CC}"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92A62BC-5DDC-4EC5-A6F2-3DE8E8F8A518}" type="slidenum">
              <a:rPr lang="ar-EG" smtClean="0"/>
              <a:pPr/>
              <a:t>‹#›</a:t>
            </a:fld>
            <a:endParaRPr lang="ar-EG"/>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bg2">
                <a:shade val="45000"/>
                <a:satMod val="135000"/>
              </a:schemeClr>
              <a:prstClr val="white"/>
            </a:duotone>
            <a:lum bright="8000" contrast="7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F9B0DDE-D83D-40DA-BDC8-A8FFF1E783CC}" type="datetimeFigureOut">
              <a:rPr lang="ar-EG" smtClean="0"/>
              <a:pPr/>
              <a:t>21/02/1433</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2A62BC-5DDC-4EC5-A6F2-3DE8E8F8A518}"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edg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6"/>
          <p:cNvSpPr>
            <a:spLocks noGrp="1"/>
          </p:cNvSpPr>
          <p:nvPr>
            <p:ph type="title" idx="4294967295"/>
          </p:nvPr>
        </p:nvSpPr>
        <p:spPr>
          <a:xfrm>
            <a:off x="0" y="1447800"/>
            <a:ext cx="9144000" cy="1143000"/>
          </a:xfrm>
        </p:spPr>
        <p:txBody>
          <a:bodyPr>
            <a:normAutofit fontScale="90000"/>
          </a:bodyPr>
          <a:lstStyle/>
          <a:p>
            <a:pPr eaLnBrk="1" hangingPunct="1"/>
            <a:r>
              <a:rPr lang="en-US" sz="3800" b="1" dirty="0" smtClean="0">
                <a:solidFill>
                  <a:schemeClr val="accent2"/>
                </a:solidFill>
                <a:latin typeface="Garamond" pitchFamily="18" charset="0"/>
              </a:rPr>
              <a:t>2011 ACCF/AHA/SCAI Guideline for </a:t>
            </a:r>
            <a:r>
              <a:rPr lang="en-US" sz="3800" b="1" dirty="0" err="1" smtClean="0">
                <a:solidFill>
                  <a:schemeClr val="accent2"/>
                </a:solidFill>
                <a:latin typeface="Garamond" pitchFamily="18" charset="0"/>
              </a:rPr>
              <a:t>Percutaneous</a:t>
            </a:r>
            <a:r>
              <a:rPr lang="en-US" sz="3800" b="1" dirty="0" smtClean="0">
                <a:solidFill>
                  <a:schemeClr val="accent2"/>
                </a:solidFill>
                <a:latin typeface="Garamond" pitchFamily="18" charset="0"/>
              </a:rPr>
              <a:t> Coronary Intervention</a:t>
            </a:r>
          </a:p>
        </p:txBody>
      </p:sp>
      <p:sp>
        <p:nvSpPr>
          <p:cNvPr id="2051" name="Text Box 3"/>
          <p:cNvSpPr txBox="1">
            <a:spLocks noChangeArrowheads="1"/>
          </p:cNvSpPr>
          <p:nvPr/>
        </p:nvSpPr>
        <p:spPr bwMode="auto">
          <a:xfrm>
            <a:off x="533400" y="2819400"/>
            <a:ext cx="8382000" cy="2246769"/>
          </a:xfrm>
          <a:prstGeom prst="rect">
            <a:avLst/>
          </a:prstGeom>
          <a:noFill/>
          <a:ln w="9525">
            <a:noFill/>
            <a:miter lim="800000"/>
            <a:headEnd/>
            <a:tailEnd/>
          </a:ln>
        </p:spPr>
        <p:txBody>
          <a:bodyPr wrap="square">
            <a:spAutoFit/>
          </a:bodyPr>
          <a:lstStyle/>
          <a:p>
            <a:pPr algn="ctr" rtl="0"/>
            <a:r>
              <a:rPr lang="en-US" sz="3200" b="1" dirty="0" smtClean="0">
                <a:solidFill>
                  <a:srgbClr val="FF0000"/>
                </a:solidFill>
                <a:latin typeface="Garamond" pitchFamily="18" charset="0"/>
                <a:cs typeface="AngsanaUPC" pitchFamily="18" charset="-34"/>
              </a:rPr>
              <a:t>Stents ,adjunctive devices and antithrombotics</a:t>
            </a:r>
          </a:p>
          <a:p>
            <a:pPr algn="ctr" rtl="0"/>
            <a:endParaRPr lang="en-US" sz="2800" b="1" dirty="0" smtClean="0">
              <a:solidFill>
                <a:srgbClr val="002060"/>
              </a:solidFill>
              <a:latin typeface="Garamond" pitchFamily="18" charset="0"/>
              <a:cs typeface="AngsanaUPC" pitchFamily="18" charset="-34"/>
            </a:endParaRPr>
          </a:p>
          <a:p>
            <a:pPr algn="ctr" rtl="0"/>
            <a:r>
              <a:rPr lang="en-US" sz="2800" b="1" dirty="0" smtClean="0">
                <a:solidFill>
                  <a:srgbClr val="002060"/>
                </a:solidFill>
                <a:latin typeface="Garamond" pitchFamily="18" charset="0"/>
                <a:cs typeface="AngsanaUPC" pitchFamily="18" charset="-34"/>
              </a:rPr>
              <a:t>Presented by</a:t>
            </a:r>
          </a:p>
          <a:p>
            <a:pPr algn="ctr" rtl="0"/>
            <a:endParaRPr lang="en-US" sz="2800" b="1" dirty="0" smtClean="0">
              <a:solidFill>
                <a:srgbClr val="002060"/>
              </a:solidFill>
              <a:latin typeface="Garamond" pitchFamily="18" charset="0"/>
              <a:cs typeface="AngsanaUPC" pitchFamily="18" charset="-34"/>
            </a:endParaRPr>
          </a:p>
          <a:p>
            <a:pPr algn="ctr" rtl="0"/>
            <a:r>
              <a:rPr lang="en-US" sz="2400" b="1" dirty="0" smtClean="0">
                <a:solidFill>
                  <a:srgbClr val="C00000"/>
                </a:solidFill>
                <a:latin typeface="Garamond" pitchFamily="18" charset="0"/>
                <a:cs typeface="AngsanaUPC" pitchFamily="18" charset="-34"/>
              </a:rPr>
              <a:t>ELSayed Farag MD,FSCAI</a:t>
            </a:r>
            <a:endParaRPr lang="en-US" sz="2400" b="1" dirty="0">
              <a:solidFill>
                <a:srgbClr val="C00000"/>
              </a:solidFill>
              <a:latin typeface="Garamond" pitchFamily="18" charset="0"/>
              <a:cs typeface="AngsanaUPC" pitchFamily="18" charset="-34"/>
            </a:endParaRPr>
          </a:p>
        </p:txBody>
      </p:sp>
      <p:pic>
        <p:nvPicPr>
          <p:cNvPr id="4" name="Picture 2"/>
          <p:cNvPicPr>
            <a:picLocks noChangeAspect="1" noChangeArrowheads="1"/>
          </p:cNvPicPr>
          <p:nvPr/>
        </p:nvPicPr>
        <p:blipFill>
          <a:blip r:embed="rId2" cstate="print"/>
          <a:srcRect/>
          <a:stretch>
            <a:fillRect/>
          </a:stretch>
        </p:blipFill>
        <p:spPr bwMode="auto">
          <a:xfrm>
            <a:off x="0" y="5817364"/>
            <a:ext cx="9144000" cy="697735"/>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IVUS is reasonable for the assessment of </a:t>
            </a:r>
            <a:r>
              <a:rPr lang="en-US" sz="2400" dirty="0" err="1" smtClean="0"/>
              <a:t>angiographically</a:t>
            </a:r>
            <a:r>
              <a:rPr lang="en-US" sz="2400" dirty="0" smtClean="0"/>
              <a:t> indeterminate left main CAD.</a:t>
            </a:r>
          </a:p>
          <a:p>
            <a:pPr marL="0" indent="0" algn="l">
              <a:buFontTx/>
              <a:buNone/>
            </a:pPr>
            <a:endParaRPr lang="en-US" sz="2400" dirty="0" smtClean="0"/>
          </a:p>
          <a:p>
            <a:pPr marL="0" indent="0" algn="l">
              <a:buFontTx/>
              <a:buNone/>
            </a:pPr>
            <a:r>
              <a:rPr lang="en-US" sz="2400" dirty="0" smtClean="0"/>
              <a:t>IVUS and coronary angiography are reasonable 4 to 6 weeks and 1 year after transplantation to exclude donor CAD, to detect rapidly progressive cardiac allograft </a:t>
            </a:r>
            <a:r>
              <a:rPr lang="en-US" sz="2400" dirty="0" err="1" smtClean="0"/>
              <a:t>vasculopathy</a:t>
            </a:r>
            <a:r>
              <a:rPr lang="en-US" sz="2400" dirty="0" smtClean="0"/>
              <a:t>, and to provide prognostic information.</a:t>
            </a:r>
          </a:p>
        </p:txBody>
      </p:sp>
      <p:sp>
        <p:nvSpPr>
          <p:cNvPr id="76803"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Intravascular Ultrasound</a:t>
            </a:r>
          </a:p>
        </p:txBody>
      </p:sp>
      <p:sp>
        <p:nvSpPr>
          <p:cNvPr id="7680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680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680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680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680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7682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2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2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2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2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682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682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682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505200"/>
            <a:ext cx="1216025" cy="942975"/>
            <a:chOff x="3986" y="942"/>
            <a:chExt cx="766" cy="594"/>
          </a:xfrm>
        </p:grpSpPr>
        <p:sp>
          <p:nvSpPr>
            <p:cNvPr id="7681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1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1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1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681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681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681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682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6811" name="WordArt 622"/>
          <p:cNvSpPr>
            <a:spLocks noChangeArrowheads="1" noChangeShapeType="1" noTextEdit="1"/>
          </p:cNvSpPr>
          <p:nvPr/>
        </p:nvSpPr>
        <p:spPr bwMode="auto">
          <a:xfrm>
            <a:off x="609600" y="2525713"/>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76812" name="WordArt 622"/>
          <p:cNvSpPr>
            <a:spLocks noChangeArrowheads="1" noChangeShapeType="1" noTextEdit="1"/>
          </p:cNvSpPr>
          <p:nvPr/>
        </p:nvSpPr>
        <p:spPr bwMode="auto">
          <a:xfrm>
            <a:off x="596900" y="3884613"/>
            <a:ext cx="160338"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29" name="TextBox 28"/>
          <p:cNvSpPr txBox="1"/>
          <p:nvPr/>
        </p:nvSpPr>
        <p:spPr>
          <a:xfrm>
            <a:off x="381000" y="5181600"/>
            <a:ext cx="8077200" cy="1477328"/>
          </a:xfrm>
          <a:prstGeom prst="rect">
            <a:avLst/>
          </a:prstGeom>
          <a:noFill/>
        </p:spPr>
        <p:txBody>
          <a:bodyPr wrap="square" rtlCol="1">
            <a:spAutoFit/>
          </a:bodyPr>
          <a:lstStyle/>
          <a:p>
            <a:pPr algn="l" rtl="0"/>
            <a:r>
              <a:rPr lang="en-US" dirty="0" smtClean="0"/>
              <a:t>For left </a:t>
            </a:r>
            <a:r>
              <a:rPr lang="en-US" dirty="0" err="1" smtClean="0"/>
              <a:t>maincoronary</a:t>
            </a:r>
            <a:r>
              <a:rPr lang="en-US" dirty="0" smtClean="0"/>
              <a:t> artery </a:t>
            </a:r>
            <a:r>
              <a:rPr lang="en-US" dirty="0" err="1" smtClean="0"/>
              <a:t>stenoses</a:t>
            </a:r>
            <a:r>
              <a:rPr lang="en-US" dirty="0" smtClean="0"/>
              <a:t>, a minimal lumen diameter of 2.8</a:t>
            </a:r>
          </a:p>
          <a:p>
            <a:pPr algn="l" rtl="0"/>
            <a:r>
              <a:rPr lang="en-US" dirty="0" smtClean="0"/>
              <a:t>mm or a minimal lumen area of 6 mm2 suggests a physiologically significant lesion for which patients </a:t>
            </a:r>
            <a:r>
              <a:rPr lang="en-US" dirty="0" err="1" smtClean="0"/>
              <a:t>maybenefit</a:t>
            </a:r>
            <a:r>
              <a:rPr lang="en-US" dirty="0" smtClean="0"/>
              <a:t> from revascularization. For non–left main </a:t>
            </a:r>
            <a:r>
              <a:rPr lang="en-US" dirty="0" err="1" smtClean="0"/>
              <a:t>stenoses</a:t>
            </a:r>
            <a:r>
              <a:rPr lang="en-US" dirty="0" smtClean="0"/>
              <a:t>, </a:t>
            </a:r>
            <a:r>
              <a:rPr lang="en-US" dirty="0" err="1" smtClean="0"/>
              <a:t>minimallumen</a:t>
            </a:r>
            <a:r>
              <a:rPr lang="en-US" dirty="0" smtClean="0"/>
              <a:t> diameter 2.0 mm and minimal lumen area 4.0 mm2 correlate with low event rates .</a:t>
            </a:r>
            <a:endParaRPr lang="ar-EG" dirty="0"/>
          </a:p>
        </p:txBody>
      </p:sp>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IVUS is reasonable to determine the mechanism of stent </a:t>
            </a:r>
            <a:r>
              <a:rPr lang="en-US" sz="2400" dirty="0" err="1" smtClean="0"/>
              <a:t>restenosis</a:t>
            </a:r>
            <a:r>
              <a:rPr lang="en-US" sz="2400" dirty="0" smtClean="0"/>
              <a:t>.</a:t>
            </a:r>
          </a:p>
          <a:p>
            <a:pPr marL="0" indent="0" algn="l">
              <a:buFontTx/>
              <a:buNone/>
            </a:pPr>
            <a:endParaRPr lang="en-US" sz="2400" dirty="0" smtClean="0"/>
          </a:p>
          <a:p>
            <a:pPr marL="0" indent="0" algn="l">
              <a:buFontTx/>
              <a:buNone/>
            </a:pPr>
            <a:r>
              <a:rPr lang="en-US" sz="2400" dirty="0" smtClean="0"/>
              <a:t>IVUS may be reasonable for the assessment of non-left main coronary arteries with </a:t>
            </a:r>
            <a:r>
              <a:rPr lang="en-US" sz="2400" dirty="0" err="1" smtClean="0"/>
              <a:t>angiographically</a:t>
            </a:r>
            <a:r>
              <a:rPr lang="en-US" sz="2400" dirty="0" smtClean="0"/>
              <a:t> intermediate coronary </a:t>
            </a:r>
            <a:r>
              <a:rPr lang="en-US" sz="2400" dirty="0" err="1" smtClean="0"/>
              <a:t>stenoses</a:t>
            </a:r>
            <a:r>
              <a:rPr lang="en-US" sz="2400" dirty="0" smtClean="0"/>
              <a:t> (50% to 70% diameter </a:t>
            </a:r>
            <a:r>
              <a:rPr lang="en-US" sz="2400" dirty="0" err="1" smtClean="0"/>
              <a:t>stenosis</a:t>
            </a:r>
            <a:r>
              <a:rPr lang="en-US" sz="2400" dirty="0" smtClean="0"/>
              <a:t>).</a:t>
            </a:r>
          </a:p>
        </p:txBody>
      </p:sp>
      <p:sp>
        <p:nvSpPr>
          <p:cNvPr id="77827"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Intravascular Ultrasound (cont.)</a:t>
            </a:r>
          </a:p>
        </p:txBody>
      </p:sp>
      <p:sp>
        <p:nvSpPr>
          <p:cNvPr id="7782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782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783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783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783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88913" y="2027238"/>
            <a:ext cx="1216025" cy="942975"/>
            <a:chOff x="3986" y="942"/>
            <a:chExt cx="766" cy="594"/>
          </a:xfrm>
        </p:grpSpPr>
        <p:sp>
          <p:nvSpPr>
            <p:cNvPr id="7784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785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785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785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429000"/>
            <a:ext cx="1216025" cy="942975"/>
            <a:chOff x="3986" y="942"/>
            <a:chExt cx="766" cy="594"/>
          </a:xfrm>
        </p:grpSpPr>
        <p:sp>
          <p:nvSpPr>
            <p:cNvPr id="7783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3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3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784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784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784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784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7835" name="Freeform 289"/>
          <p:cNvSpPr>
            <a:spLocks/>
          </p:cNvSpPr>
          <p:nvPr/>
        </p:nvSpPr>
        <p:spPr bwMode="auto">
          <a:xfrm>
            <a:off x="557213" y="2406650"/>
            <a:ext cx="174625"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77836" name="WordArt 622"/>
          <p:cNvSpPr>
            <a:spLocks noChangeArrowheads="1" noChangeShapeType="1" noTextEdit="1"/>
          </p:cNvSpPr>
          <p:nvPr/>
        </p:nvSpPr>
        <p:spPr bwMode="auto">
          <a:xfrm>
            <a:off x="917575" y="3851275"/>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pic>
        <p:nvPicPr>
          <p:cNvPr id="1026" name="Picture 2"/>
          <p:cNvPicPr>
            <a:picLocks noChangeAspect="1" noChangeArrowheads="1"/>
          </p:cNvPicPr>
          <p:nvPr/>
        </p:nvPicPr>
        <p:blipFill>
          <a:blip r:embed="rId3" cstate="print"/>
          <a:srcRect/>
          <a:stretch>
            <a:fillRect/>
          </a:stretch>
        </p:blipFill>
        <p:spPr bwMode="auto">
          <a:xfrm>
            <a:off x="533400" y="4952999"/>
            <a:ext cx="7172325" cy="1905001"/>
          </a:xfrm>
          <a:prstGeom prst="rect">
            <a:avLst/>
          </a:prstGeom>
          <a:noFill/>
          <a:ln w="9525">
            <a:noFill/>
            <a:miter lim="800000"/>
            <a:headEnd/>
            <a:tailEnd/>
          </a:ln>
        </p:spPr>
      </p:pic>
      <p:sp>
        <p:nvSpPr>
          <p:cNvPr id="30" name="Oval 29"/>
          <p:cNvSpPr/>
          <p:nvPr/>
        </p:nvSpPr>
        <p:spPr>
          <a:xfrm>
            <a:off x="838200" y="5105400"/>
            <a:ext cx="381000" cy="1600200"/>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31" name="Oval 30"/>
          <p:cNvSpPr/>
          <p:nvPr/>
        </p:nvSpPr>
        <p:spPr>
          <a:xfrm>
            <a:off x="762000" y="3200400"/>
            <a:ext cx="457200" cy="1600200"/>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strips(downLeft)">
                                      <p:cBhvr>
                                        <p:cTn id="14" dur="1000"/>
                                        <p:tgtEl>
                                          <p:spTgt spid="30"/>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strips(downLeft)">
                                      <p:cBhvr>
                                        <p:cTn id="1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body" idx="4294967295"/>
          </p:nvPr>
        </p:nvSpPr>
        <p:spPr>
          <a:xfrm>
            <a:off x="1981200" y="1824038"/>
            <a:ext cx="6697663" cy="4276725"/>
          </a:xfrm>
        </p:spPr>
        <p:txBody>
          <a:bodyPr/>
          <a:lstStyle/>
          <a:p>
            <a:pPr marL="0" indent="0" algn="l">
              <a:buFontTx/>
              <a:buNone/>
            </a:pPr>
            <a:r>
              <a:rPr lang="en-US" sz="2400" dirty="0" smtClean="0"/>
              <a:t>IVUS may be considered for guidance of coronary stent implantation, particularly in cases of left main coronary artery </a:t>
            </a:r>
            <a:r>
              <a:rPr lang="en-US" sz="2400" dirty="0" err="1" smtClean="0"/>
              <a:t>stenting</a:t>
            </a:r>
            <a:r>
              <a:rPr lang="en-US" sz="2400" dirty="0" smtClean="0"/>
              <a:t>.</a:t>
            </a:r>
          </a:p>
          <a:p>
            <a:pPr marL="0" indent="0" algn="l">
              <a:buFontTx/>
              <a:buNone/>
            </a:pPr>
            <a:endParaRPr lang="en-US" sz="2400" dirty="0" smtClean="0"/>
          </a:p>
          <a:p>
            <a:pPr marL="0" indent="0" algn="l">
              <a:buFontTx/>
              <a:buNone/>
            </a:pPr>
            <a:r>
              <a:rPr lang="en-US" sz="2400" dirty="0" smtClean="0"/>
              <a:t>IVUS may be reasonable to determine the mechanism of stent thrombosis.</a:t>
            </a:r>
          </a:p>
          <a:p>
            <a:pPr marL="0" indent="0" algn="l">
              <a:buFontTx/>
              <a:buNone/>
            </a:pPr>
            <a:endParaRPr lang="en-US" sz="2400" dirty="0" smtClean="0"/>
          </a:p>
          <a:p>
            <a:pPr marL="0" indent="0" algn="l">
              <a:buFontTx/>
              <a:buNone/>
            </a:pPr>
            <a:r>
              <a:rPr lang="en-US" sz="2400" dirty="0" smtClean="0"/>
              <a:t>IVUS for routine lesion assessment </a:t>
            </a:r>
            <a:r>
              <a:rPr lang="en-US" sz="2400" dirty="0" smtClean="0">
                <a:solidFill>
                  <a:srgbClr val="FF0000"/>
                </a:solidFill>
              </a:rPr>
              <a:t>is not recommended</a:t>
            </a:r>
            <a:r>
              <a:rPr lang="en-US" sz="2400" dirty="0" smtClean="0"/>
              <a:t> when revascularization with PCI or CABG is not being contemplated.</a:t>
            </a:r>
          </a:p>
        </p:txBody>
      </p:sp>
      <p:sp>
        <p:nvSpPr>
          <p:cNvPr id="78851"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Intravascular Ultrasound (cont.)</a:t>
            </a:r>
          </a:p>
        </p:txBody>
      </p:sp>
      <p:sp>
        <p:nvSpPr>
          <p:cNvPr id="7885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885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885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885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885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5113" y="1822450"/>
            <a:ext cx="1216025" cy="942975"/>
            <a:chOff x="3986" y="942"/>
            <a:chExt cx="766" cy="594"/>
          </a:xfrm>
        </p:grpSpPr>
        <p:sp>
          <p:nvSpPr>
            <p:cNvPr id="7888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8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8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8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8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888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888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888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61938" y="3375025"/>
            <a:ext cx="1216025" cy="942975"/>
            <a:chOff x="3986" y="942"/>
            <a:chExt cx="766" cy="594"/>
          </a:xfrm>
        </p:grpSpPr>
        <p:sp>
          <p:nvSpPr>
            <p:cNvPr id="7887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7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7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7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7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887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887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887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212725" y="4738688"/>
            <a:ext cx="1216025" cy="942975"/>
            <a:chOff x="3986" y="942"/>
            <a:chExt cx="766" cy="594"/>
          </a:xfrm>
        </p:grpSpPr>
        <p:sp>
          <p:nvSpPr>
            <p:cNvPr id="7886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6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6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6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886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886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887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887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8860" name="WordArt 622"/>
          <p:cNvSpPr>
            <a:spLocks noChangeArrowheads="1" noChangeShapeType="1" noTextEdit="1"/>
          </p:cNvSpPr>
          <p:nvPr/>
        </p:nvSpPr>
        <p:spPr bwMode="auto">
          <a:xfrm>
            <a:off x="923925" y="223678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78861" name="Freeform 289"/>
          <p:cNvSpPr>
            <a:spLocks/>
          </p:cNvSpPr>
          <p:nvPr/>
        </p:nvSpPr>
        <p:spPr bwMode="auto">
          <a:xfrm>
            <a:off x="946150" y="3789363"/>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78862" name="Freeform 289"/>
          <p:cNvSpPr>
            <a:spLocks/>
          </p:cNvSpPr>
          <p:nvPr/>
        </p:nvSpPr>
        <p:spPr bwMode="auto">
          <a:xfrm>
            <a:off x="1168400" y="510698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78863" name="TextBox 1"/>
          <p:cNvSpPr txBox="1">
            <a:spLocks noChangeArrowheads="1"/>
          </p:cNvSpPr>
          <p:nvPr/>
        </p:nvSpPr>
        <p:spPr bwMode="auto">
          <a:xfrm>
            <a:off x="236538" y="5681663"/>
            <a:ext cx="1277937" cy="339725"/>
          </a:xfrm>
          <a:prstGeom prst="rect">
            <a:avLst/>
          </a:prstGeom>
          <a:noFill/>
          <a:ln w="9525">
            <a:noFill/>
            <a:miter lim="800000"/>
            <a:headEnd/>
            <a:tailEnd/>
          </a:ln>
        </p:spPr>
        <p:txBody>
          <a:bodyPr>
            <a:spAutoFit/>
          </a:bodyPr>
          <a:lstStyle/>
          <a:p>
            <a:r>
              <a:rPr lang="en-US" sz="1600"/>
              <a:t>No Benefit</a:t>
            </a:r>
          </a:p>
        </p:txBody>
      </p:sp>
    </p:spTree>
  </p:cSld>
  <p:clrMapOvr>
    <a:masterClrMapping/>
  </p:clrMapOvr>
  <p:transition spd="med">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Adjunctive Therapeutic Devices</a:t>
            </a:r>
          </a:p>
        </p:txBody>
      </p:sp>
      <p:sp>
        <p:nvSpPr>
          <p:cNvPr id="7987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4294967295"/>
          </p:nvPr>
        </p:nvSpPr>
        <p:spPr>
          <a:xfrm>
            <a:off x="1981200" y="2133600"/>
            <a:ext cx="6777038" cy="3962400"/>
          </a:xfrm>
        </p:spPr>
        <p:txBody>
          <a:bodyPr/>
          <a:lstStyle/>
          <a:p>
            <a:pPr marL="0" indent="0" algn="l">
              <a:buFontTx/>
              <a:buNone/>
            </a:pPr>
            <a:r>
              <a:rPr lang="en-US" sz="2400" dirty="0" smtClean="0"/>
              <a:t>Rotational </a:t>
            </a:r>
            <a:r>
              <a:rPr lang="en-US" sz="2400" dirty="0" err="1" smtClean="0"/>
              <a:t>atherectomy</a:t>
            </a:r>
            <a:r>
              <a:rPr lang="en-US" sz="2400" dirty="0" smtClean="0"/>
              <a:t> is reasonable for fibrotic or heavily calcified lesions that might not be crossed by a balloon catheter or adequately dilated before stent implantation.</a:t>
            </a:r>
          </a:p>
          <a:p>
            <a:pPr marL="0" indent="0" algn="l">
              <a:buFontTx/>
              <a:buNone/>
            </a:pPr>
            <a:endParaRPr lang="en-US" sz="2400" dirty="0" smtClean="0"/>
          </a:p>
          <a:p>
            <a:pPr marL="0" indent="0" algn="l">
              <a:buFontTx/>
              <a:buNone/>
            </a:pPr>
            <a:r>
              <a:rPr lang="en-US" sz="2400" dirty="0" smtClean="0"/>
              <a:t>Rotational </a:t>
            </a:r>
            <a:r>
              <a:rPr lang="en-US" sz="2400" dirty="0" err="1" smtClean="0"/>
              <a:t>atherectomy</a:t>
            </a:r>
            <a:r>
              <a:rPr lang="en-US" sz="2400" dirty="0" smtClean="0"/>
              <a:t> should </a:t>
            </a:r>
            <a:r>
              <a:rPr lang="en-US" sz="2400" dirty="0" smtClean="0">
                <a:solidFill>
                  <a:srgbClr val="FF0000"/>
                </a:solidFill>
              </a:rPr>
              <a:t>not be performed </a:t>
            </a:r>
            <a:r>
              <a:rPr lang="en-US" sz="2400" dirty="0" smtClean="0"/>
              <a:t>routinely for de novo or in-stent </a:t>
            </a:r>
            <a:r>
              <a:rPr lang="en-US" sz="2400" dirty="0" err="1" smtClean="0"/>
              <a:t>restenosis</a:t>
            </a:r>
            <a:r>
              <a:rPr lang="en-US" sz="2400" dirty="0" smtClean="0"/>
              <a:t>.</a:t>
            </a:r>
          </a:p>
        </p:txBody>
      </p:sp>
      <p:sp>
        <p:nvSpPr>
          <p:cNvPr id="80899"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Coronary Atherectomy</a:t>
            </a:r>
          </a:p>
        </p:txBody>
      </p:sp>
      <p:sp>
        <p:nvSpPr>
          <p:cNvPr id="8090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090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090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0903"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091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2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2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092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092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092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4114800"/>
            <a:ext cx="1216025" cy="942975"/>
            <a:chOff x="3986" y="942"/>
            <a:chExt cx="766" cy="594"/>
          </a:xfrm>
        </p:grpSpPr>
        <p:sp>
          <p:nvSpPr>
            <p:cNvPr id="8090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091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091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091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091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0906" name="Freeform 289"/>
          <p:cNvSpPr>
            <a:spLocks/>
          </p:cNvSpPr>
          <p:nvPr/>
        </p:nvSpPr>
        <p:spPr bwMode="auto">
          <a:xfrm>
            <a:off x="592138" y="2547938"/>
            <a:ext cx="177800"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80907" name="WordArt 949"/>
          <p:cNvSpPr>
            <a:spLocks noChangeArrowheads="1" noChangeShapeType="1" noTextEdit="1"/>
          </p:cNvSpPr>
          <p:nvPr/>
        </p:nvSpPr>
        <p:spPr bwMode="auto">
          <a:xfrm>
            <a:off x="1217613" y="4529138"/>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
        <p:nvSpPr>
          <p:cNvPr id="80908" name="TextBox 1"/>
          <p:cNvSpPr txBox="1">
            <a:spLocks noChangeArrowheads="1"/>
          </p:cNvSpPr>
          <p:nvPr/>
        </p:nvSpPr>
        <p:spPr bwMode="auto">
          <a:xfrm>
            <a:off x="228600" y="5057775"/>
            <a:ext cx="1371600" cy="369888"/>
          </a:xfrm>
          <a:prstGeom prst="rect">
            <a:avLst/>
          </a:prstGeom>
          <a:noFill/>
          <a:ln w="9525">
            <a:noFill/>
            <a:miter lim="800000"/>
            <a:headEnd/>
            <a:tailEnd/>
          </a:ln>
        </p:spPr>
        <p:txBody>
          <a:bodyPr>
            <a:spAutoFit/>
          </a:bodyPr>
          <a:lstStyle/>
          <a:p>
            <a:r>
              <a:rPr lang="en-US"/>
              <a:t>No Benefit</a:t>
            </a:r>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Aspiration </a:t>
            </a:r>
            <a:r>
              <a:rPr lang="en-US" sz="2400" dirty="0" err="1" smtClean="0"/>
              <a:t>thrombectomy</a:t>
            </a:r>
            <a:r>
              <a:rPr lang="en-US" sz="2400" dirty="0" smtClean="0"/>
              <a:t> is reasonable for patients undergoing primary PCI.</a:t>
            </a:r>
          </a:p>
          <a:p>
            <a:pPr marL="0" indent="0" algn="l">
              <a:buFontTx/>
              <a:buNone/>
            </a:pPr>
            <a:endParaRPr lang="en-US" sz="2400" b="1" dirty="0" smtClean="0"/>
          </a:p>
        </p:txBody>
      </p:sp>
      <p:sp>
        <p:nvSpPr>
          <p:cNvPr id="81923"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Thrombectomy</a:t>
            </a:r>
          </a:p>
        </p:txBody>
      </p:sp>
      <p:sp>
        <p:nvSpPr>
          <p:cNvPr id="8192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192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192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192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192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19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19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19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19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19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19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19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19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1930" name="WordArt 622"/>
          <p:cNvSpPr>
            <a:spLocks noChangeArrowheads="1" noChangeShapeType="1" noTextEdit="1"/>
          </p:cNvSpPr>
          <p:nvPr/>
        </p:nvSpPr>
        <p:spPr bwMode="auto">
          <a:xfrm>
            <a:off x="584200" y="25479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Laser angioplasty might be considered for fibrotic or moderately calcified lesions that cannot be crossed or dilated with conventional balloon angioplasty.</a:t>
            </a:r>
          </a:p>
          <a:p>
            <a:pPr marL="0" indent="0" algn="l">
              <a:buFontTx/>
              <a:buNone/>
            </a:pPr>
            <a:endParaRPr lang="en-US" sz="2400" dirty="0" smtClean="0"/>
          </a:p>
          <a:p>
            <a:pPr marL="0" indent="0" algn="l">
              <a:buFontTx/>
              <a:buNone/>
            </a:pPr>
            <a:r>
              <a:rPr lang="en-US" sz="2400" dirty="0" smtClean="0"/>
              <a:t>Laser angioplasty should not be used routinely during PCI.</a:t>
            </a:r>
          </a:p>
          <a:p>
            <a:pPr marL="0" indent="0" algn="l">
              <a:buFontTx/>
              <a:buNone/>
            </a:pPr>
            <a:endParaRPr lang="en-US" sz="2400" b="1" dirty="0" smtClean="0"/>
          </a:p>
        </p:txBody>
      </p:sp>
      <p:sp>
        <p:nvSpPr>
          <p:cNvPr id="82947"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Laser Angioplasty</a:t>
            </a:r>
          </a:p>
        </p:txBody>
      </p:sp>
      <p:sp>
        <p:nvSpPr>
          <p:cNvPr id="8294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294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295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2951"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296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297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297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297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962400"/>
            <a:ext cx="1216025" cy="942975"/>
            <a:chOff x="3986" y="942"/>
            <a:chExt cx="766" cy="594"/>
          </a:xfrm>
        </p:grpSpPr>
        <p:sp>
          <p:nvSpPr>
            <p:cNvPr id="8295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5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5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296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296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296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296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2954" name="Freeform 289"/>
          <p:cNvSpPr>
            <a:spLocks/>
          </p:cNvSpPr>
          <p:nvPr/>
        </p:nvSpPr>
        <p:spPr bwMode="auto">
          <a:xfrm>
            <a:off x="896938" y="2552700"/>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82955" name="WordArt 949"/>
          <p:cNvSpPr>
            <a:spLocks noChangeArrowheads="1" noChangeShapeType="1" noTextEdit="1"/>
          </p:cNvSpPr>
          <p:nvPr/>
        </p:nvSpPr>
        <p:spPr bwMode="auto">
          <a:xfrm>
            <a:off x="1217613" y="4376738"/>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
        <p:nvSpPr>
          <p:cNvPr id="82956" name="TextBox 1"/>
          <p:cNvSpPr txBox="1">
            <a:spLocks noChangeArrowheads="1"/>
          </p:cNvSpPr>
          <p:nvPr/>
        </p:nvSpPr>
        <p:spPr bwMode="auto">
          <a:xfrm>
            <a:off x="228600" y="4905375"/>
            <a:ext cx="1447800" cy="369888"/>
          </a:xfrm>
          <a:prstGeom prst="rect">
            <a:avLst/>
          </a:prstGeom>
          <a:noFill/>
          <a:ln w="9525">
            <a:noFill/>
            <a:miter lim="800000"/>
            <a:headEnd/>
            <a:tailEnd/>
          </a:ln>
        </p:spPr>
        <p:txBody>
          <a:bodyPr>
            <a:spAutoFit/>
          </a:bodyPr>
          <a:lstStyle/>
          <a:p>
            <a:r>
              <a:rPr lang="en-US"/>
              <a:t>No Benefit</a:t>
            </a:r>
          </a:p>
        </p:txBody>
      </p:sp>
    </p:spTree>
  </p:cSld>
  <p:clrMapOvr>
    <a:masterClrMapping/>
  </p:clrMapOvr>
  <p:transition spd="med">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Cutting balloon angioplasty might be considered to avoid slippage-induced coronary artery trauma during PCI for in-stent </a:t>
            </a:r>
            <a:r>
              <a:rPr lang="en-US" sz="2400" dirty="0" err="1" smtClean="0"/>
              <a:t>restenosis</a:t>
            </a:r>
            <a:r>
              <a:rPr lang="en-US" sz="2400" dirty="0" smtClean="0"/>
              <a:t> or for </a:t>
            </a:r>
            <a:r>
              <a:rPr lang="en-US" sz="2400" dirty="0" err="1" smtClean="0"/>
              <a:t>ostial</a:t>
            </a:r>
            <a:r>
              <a:rPr lang="en-US" sz="2400" dirty="0" smtClean="0"/>
              <a:t> lesions in side branches.</a:t>
            </a:r>
          </a:p>
          <a:p>
            <a:pPr marL="0" indent="0" algn="l">
              <a:buFontTx/>
              <a:buNone/>
            </a:pPr>
            <a:endParaRPr lang="en-US" sz="2400" dirty="0" smtClean="0"/>
          </a:p>
          <a:p>
            <a:pPr marL="0" indent="0" algn="l">
              <a:buFontTx/>
              <a:buNone/>
            </a:pPr>
            <a:r>
              <a:rPr lang="en-US" sz="2400" dirty="0" smtClean="0"/>
              <a:t>Cutting balloon angioplasty </a:t>
            </a:r>
            <a:r>
              <a:rPr lang="en-US" sz="2400" dirty="0" smtClean="0">
                <a:solidFill>
                  <a:srgbClr val="FF0000"/>
                </a:solidFill>
              </a:rPr>
              <a:t>should not be performed </a:t>
            </a:r>
            <a:r>
              <a:rPr lang="en-US" sz="2400" dirty="0" smtClean="0"/>
              <a:t>routinely during PCI.</a:t>
            </a:r>
          </a:p>
          <a:p>
            <a:pPr marL="0" indent="0" algn="l">
              <a:buFontTx/>
              <a:buNone/>
            </a:pPr>
            <a:endParaRPr lang="en-US" sz="2400" b="1" dirty="0" smtClean="0"/>
          </a:p>
        </p:txBody>
      </p:sp>
      <p:sp>
        <p:nvSpPr>
          <p:cNvPr id="83971"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Cutting Balloon Angioplasty</a:t>
            </a:r>
          </a:p>
        </p:txBody>
      </p:sp>
      <p:sp>
        <p:nvSpPr>
          <p:cNvPr id="8397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397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397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397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397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399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9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9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9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9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399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399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399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962400"/>
            <a:ext cx="1216025" cy="942975"/>
            <a:chOff x="3986" y="942"/>
            <a:chExt cx="766" cy="594"/>
          </a:xfrm>
        </p:grpSpPr>
        <p:sp>
          <p:nvSpPr>
            <p:cNvPr id="8398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8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8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8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398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398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398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398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3979" name="Freeform 289"/>
          <p:cNvSpPr>
            <a:spLocks/>
          </p:cNvSpPr>
          <p:nvPr/>
        </p:nvSpPr>
        <p:spPr bwMode="auto">
          <a:xfrm>
            <a:off x="915988" y="2547938"/>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83980" name="WordArt 949"/>
          <p:cNvSpPr>
            <a:spLocks noChangeArrowheads="1" noChangeShapeType="1" noTextEdit="1"/>
          </p:cNvSpPr>
          <p:nvPr/>
        </p:nvSpPr>
        <p:spPr bwMode="auto">
          <a:xfrm>
            <a:off x="1219200" y="438943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
        <p:nvSpPr>
          <p:cNvPr id="83981" name="TextBox 1"/>
          <p:cNvSpPr txBox="1">
            <a:spLocks noChangeArrowheads="1"/>
          </p:cNvSpPr>
          <p:nvPr/>
        </p:nvSpPr>
        <p:spPr bwMode="auto">
          <a:xfrm>
            <a:off x="220663" y="4932363"/>
            <a:ext cx="1524000" cy="369887"/>
          </a:xfrm>
          <a:prstGeom prst="rect">
            <a:avLst/>
          </a:prstGeom>
          <a:noFill/>
          <a:ln w="9525">
            <a:noFill/>
            <a:miter lim="800000"/>
            <a:headEnd/>
            <a:tailEnd/>
          </a:ln>
        </p:spPr>
        <p:txBody>
          <a:bodyPr>
            <a:spAutoFit/>
          </a:bodyPr>
          <a:lstStyle/>
          <a:p>
            <a:r>
              <a:rPr lang="en-US"/>
              <a:t>No Benefit</a:t>
            </a:r>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body" idx="4294967295"/>
          </p:nvPr>
        </p:nvSpPr>
        <p:spPr>
          <a:xfrm>
            <a:off x="2133600" y="2133600"/>
            <a:ext cx="6700838" cy="3962400"/>
          </a:xfrm>
        </p:spPr>
        <p:txBody>
          <a:bodyPr/>
          <a:lstStyle/>
          <a:p>
            <a:pPr marL="0" indent="0" algn="l">
              <a:buFontTx/>
              <a:buNone/>
            </a:pPr>
            <a:r>
              <a:rPr lang="en-US" sz="2400" dirty="0" smtClean="0"/>
              <a:t>Embolic protection devices should be used during </a:t>
            </a:r>
            <a:r>
              <a:rPr lang="en-US" sz="2400" dirty="0" err="1" smtClean="0"/>
              <a:t>saphenous</a:t>
            </a:r>
            <a:r>
              <a:rPr lang="en-US" sz="2400" dirty="0" smtClean="0"/>
              <a:t> vein graft PCI </a:t>
            </a:r>
            <a:r>
              <a:rPr lang="en-US" sz="2400" dirty="0" smtClean="0">
                <a:solidFill>
                  <a:srgbClr val="FF0000"/>
                </a:solidFill>
              </a:rPr>
              <a:t>when technically feasible. </a:t>
            </a:r>
          </a:p>
          <a:p>
            <a:pPr marL="0" indent="0" algn="l">
              <a:buFontTx/>
              <a:buNone/>
            </a:pPr>
            <a:endParaRPr lang="en-US" sz="2400" b="1" dirty="0" smtClean="0"/>
          </a:p>
          <a:p>
            <a:pPr marL="0" indent="0" algn="l">
              <a:buFontTx/>
              <a:buNone/>
            </a:pPr>
            <a:endParaRPr lang="en-US" sz="2400" b="1" dirty="0" smtClean="0"/>
          </a:p>
        </p:txBody>
      </p:sp>
      <p:sp>
        <p:nvSpPr>
          <p:cNvPr id="84995"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Embolic Protection Devices</a:t>
            </a:r>
          </a:p>
        </p:txBody>
      </p:sp>
      <p:sp>
        <p:nvSpPr>
          <p:cNvPr id="8499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499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499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499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500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500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500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500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500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500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500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500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501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5002" name="WordArt 622"/>
          <p:cNvSpPr>
            <a:spLocks noChangeArrowheads="1" noChangeShapeType="1" noTextEdit="1"/>
          </p:cNvSpPr>
          <p:nvPr/>
        </p:nvSpPr>
        <p:spPr bwMode="auto">
          <a:xfrm>
            <a:off x="342900" y="25479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Percutaneous Hemodynamic Support Devices</a:t>
            </a:r>
          </a:p>
        </p:txBody>
      </p:sp>
      <p:sp>
        <p:nvSpPr>
          <p:cNvPr id="86019"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tednguyenusa.com/wp-content/uploads/2011/01/Social-media-guideline-post.jpg"/>
          <p:cNvPicPr>
            <a:picLocks noChangeAspect="1" noChangeArrowheads="1"/>
          </p:cNvPicPr>
          <p:nvPr/>
        </p:nvPicPr>
        <p:blipFill>
          <a:blip r:embed="rId2" cstate="print"/>
          <a:srcRect/>
          <a:stretch>
            <a:fillRect/>
          </a:stretch>
        </p:blipFill>
        <p:spPr bwMode="auto">
          <a:xfrm>
            <a:off x="1676400" y="1828800"/>
            <a:ext cx="5273307" cy="3505200"/>
          </a:xfrm>
          <a:prstGeom prst="rect">
            <a:avLst/>
          </a:prstGeom>
          <a:noFill/>
        </p:spPr>
      </p:pic>
      <p:sp>
        <p:nvSpPr>
          <p:cNvPr id="3" name="TextBox 2"/>
          <p:cNvSpPr txBox="1"/>
          <p:nvPr/>
        </p:nvSpPr>
        <p:spPr>
          <a:xfrm>
            <a:off x="457200" y="5715000"/>
            <a:ext cx="8153400" cy="923330"/>
          </a:xfrm>
          <a:prstGeom prst="rect">
            <a:avLst/>
          </a:prstGeom>
          <a:noFill/>
        </p:spPr>
        <p:txBody>
          <a:bodyPr wrap="square" rtlCol="1">
            <a:spAutoFit/>
          </a:bodyPr>
          <a:lstStyle/>
          <a:p>
            <a:pPr algn="ctr"/>
            <a:r>
              <a:rPr lang="en-US" sz="5400" b="1" dirty="0" err="1" smtClean="0">
                <a:solidFill>
                  <a:srgbClr val="C00000"/>
                </a:solidFill>
                <a:latin typeface="Baskerville Old Face" pitchFamily="18" charset="0"/>
              </a:rPr>
              <a:t>Guidlines</a:t>
            </a:r>
            <a:endParaRPr lang="ar-EG" sz="5400" b="1" dirty="0">
              <a:solidFill>
                <a:srgbClr val="C00000"/>
              </a:solidFill>
              <a:latin typeface="Baskerville Old Face"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2000" fill="hold"/>
                                        <p:tgtEl>
                                          <p:spTgt spid="5122"/>
                                        </p:tgtEl>
                                        <p:attrNameLst>
                                          <p:attrName>ppt_x</p:attrName>
                                        </p:attrNameLst>
                                      </p:cBhvr>
                                      <p:tavLst>
                                        <p:tav tm="0">
                                          <p:val>
                                            <p:strVal val="#ppt_x"/>
                                          </p:val>
                                        </p:tav>
                                        <p:tav tm="100000">
                                          <p:val>
                                            <p:strVal val="#ppt_x"/>
                                          </p:val>
                                        </p:tav>
                                      </p:tavLst>
                                    </p:anim>
                                    <p:anim calcmode="lin" valueType="num">
                                      <p:cBhvr additive="base">
                                        <p:cTn id="8" dur="20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Elective insertion of an appropriate hemodynamic support device as an adjunct to PCI may be reasonable in carefully selected high-risk patients.</a:t>
            </a:r>
          </a:p>
          <a:p>
            <a:pPr marL="0" indent="0" algn="l">
              <a:buFontTx/>
              <a:buNone/>
            </a:pPr>
            <a:endParaRPr lang="en-US" sz="2400" dirty="0" smtClean="0"/>
          </a:p>
          <a:p>
            <a:pPr marL="0" indent="0" algn="l">
              <a:buFontTx/>
              <a:buNone/>
            </a:pPr>
            <a:endParaRPr lang="en-US" sz="2400" b="1" dirty="0" smtClean="0"/>
          </a:p>
        </p:txBody>
      </p:sp>
      <p:sp>
        <p:nvSpPr>
          <p:cNvPr id="87043" name="Rectangle 13"/>
          <p:cNvSpPr>
            <a:spLocks noGrp="1" noChangeArrowheads="1"/>
          </p:cNvSpPr>
          <p:nvPr>
            <p:ph type="title" idx="4294967295"/>
          </p:nvPr>
        </p:nvSpPr>
        <p:spPr>
          <a:xfrm>
            <a:off x="228600" y="228600"/>
            <a:ext cx="8383588" cy="1676400"/>
          </a:xfrm>
          <a:noFill/>
        </p:spPr>
        <p:txBody>
          <a:bodyPr/>
          <a:lstStyle/>
          <a:p>
            <a:r>
              <a:rPr lang="en-US" sz="4000" b="1" dirty="0" err="1" smtClean="0">
                <a:solidFill>
                  <a:schemeClr val="accent2"/>
                </a:solidFill>
                <a:latin typeface="Garamond" pitchFamily="18" charset="0"/>
                <a:ea typeface="Arial Unicode MS" pitchFamily="34" charset="-128"/>
                <a:cs typeface="Arial Unicode MS" pitchFamily="34" charset="-128"/>
              </a:rPr>
              <a:t>Percutaneous</a:t>
            </a:r>
            <a:r>
              <a:rPr lang="en-US" sz="4000" b="1" dirty="0" smtClean="0">
                <a:solidFill>
                  <a:schemeClr val="accent2"/>
                </a:solidFill>
                <a:latin typeface="Garamond" pitchFamily="18" charset="0"/>
                <a:ea typeface="Arial Unicode MS" pitchFamily="34" charset="-128"/>
                <a:cs typeface="Arial Unicode MS" pitchFamily="34" charset="-128"/>
              </a:rPr>
              <a:t> Hemodynamic Support Devices</a:t>
            </a:r>
          </a:p>
        </p:txBody>
      </p:sp>
      <p:sp>
        <p:nvSpPr>
          <p:cNvPr id="8704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704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704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704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704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33600"/>
            <a:ext cx="1216025" cy="942975"/>
            <a:chOff x="3986" y="942"/>
            <a:chExt cx="766" cy="594"/>
          </a:xfrm>
        </p:grpSpPr>
        <p:sp>
          <p:nvSpPr>
            <p:cNvPr id="8705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705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705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705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705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705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705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705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7050" name="WordArt 622"/>
          <p:cNvSpPr>
            <a:spLocks noChangeArrowheads="1" noChangeShapeType="1" noTextEdit="1"/>
          </p:cNvSpPr>
          <p:nvPr/>
        </p:nvSpPr>
        <p:spPr bwMode="auto">
          <a:xfrm>
            <a:off x="342900" y="2547938"/>
            <a:ext cx="152400"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7051" name="Freeform 289"/>
          <p:cNvSpPr>
            <a:spLocks/>
          </p:cNvSpPr>
          <p:nvPr/>
        </p:nvSpPr>
        <p:spPr bwMode="auto">
          <a:xfrm>
            <a:off x="901700" y="2489200"/>
            <a:ext cx="176213" cy="420688"/>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20" name="TextBox 19"/>
          <p:cNvSpPr txBox="1"/>
          <p:nvPr/>
        </p:nvSpPr>
        <p:spPr>
          <a:xfrm>
            <a:off x="609600" y="4267200"/>
            <a:ext cx="7162800" cy="400110"/>
          </a:xfrm>
          <a:prstGeom prst="rect">
            <a:avLst/>
          </a:prstGeom>
          <a:noFill/>
        </p:spPr>
        <p:txBody>
          <a:bodyPr wrap="square" rtlCol="1">
            <a:spAutoFit/>
          </a:bodyPr>
          <a:lstStyle/>
          <a:p>
            <a:pPr algn="l" rtl="0"/>
            <a:r>
              <a:rPr lang="en-US" sz="2000" dirty="0" smtClean="0"/>
              <a:t>IABP, </a:t>
            </a:r>
            <a:r>
              <a:rPr lang="en-US" sz="2000" dirty="0" err="1" smtClean="0"/>
              <a:t>Impella</a:t>
            </a:r>
            <a:r>
              <a:rPr lang="en-US" sz="2000" dirty="0" smtClean="0"/>
              <a:t>, </a:t>
            </a:r>
            <a:r>
              <a:rPr lang="en-US" sz="2000" dirty="0" err="1" smtClean="0"/>
              <a:t>TandemHeart</a:t>
            </a:r>
            <a:endParaRPr lang="ar-EG" sz="2000" dirty="0"/>
          </a:p>
        </p:txBody>
      </p:sp>
      <p:sp>
        <p:nvSpPr>
          <p:cNvPr id="21" name="TextBox 20"/>
          <p:cNvSpPr txBox="1"/>
          <p:nvPr/>
        </p:nvSpPr>
        <p:spPr>
          <a:xfrm>
            <a:off x="457200" y="5105400"/>
            <a:ext cx="8001000" cy="1200329"/>
          </a:xfrm>
          <a:prstGeom prst="rect">
            <a:avLst/>
          </a:prstGeom>
          <a:noFill/>
        </p:spPr>
        <p:txBody>
          <a:bodyPr wrap="square" rtlCol="1">
            <a:spAutoFit/>
          </a:bodyPr>
          <a:lstStyle/>
          <a:p>
            <a:pPr algn="l" rtl="0"/>
            <a:r>
              <a:rPr lang="en-US" dirty="0" smtClean="0"/>
              <a:t>High-risk patients may include those undergoing unprotected</a:t>
            </a:r>
          </a:p>
          <a:p>
            <a:pPr algn="l" rtl="0"/>
            <a:r>
              <a:rPr lang="en-US" dirty="0" smtClean="0"/>
              <a:t>left main or last-remaining-conduit PCI, those with</a:t>
            </a:r>
          </a:p>
          <a:p>
            <a:pPr algn="l" rtl="0"/>
            <a:r>
              <a:rPr lang="en-US" dirty="0" smtClean="0"/>
              <a:t>severely depressed EF undergoing PCI of a vessel supplying</a:t>
            </a:r>
          </a:p>
          <a:p>
            <a:pPr algn="l" rtl="0"/>
            <a:r>
              <a:rPr lang="en-US" dirty="0" smtClean="0"/>
              <a:t>a large territory, and/or those with </a:t>
            </a:r>
            <a:r>
              <a:rPr lang="en-US" dirty="0" err="1" smtClean="0"/>
              <a:t>cardiogenic</a:t>
            </a:r>
            <a:r>
              <a:rPr lang="en-US" dirty="0" smtClean="0"/>
              <a:t> shock.</a:t>
            </a:r>
            <a:endParaRPr lang="ar-EG" dirty="0"/>
          </a:p>
        </p:txBody>
      </p:sp>
    </p:spTree>
  </p:cSld>
  <p:clrMapOvr>
    <a:masterClrMapping/>
  </p:clrMapOvr>
  <p:transition spd="med">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4294967295"/>
          </p:nvPr>
        </p:nvSpPr>
        <p:spPr>
          <a:xfrm>
            <a:off x="2057400" y="2133600"/>
            <a:ext cx="6700838" cy="3962400"/>
          </a:xfrm>
        </p:spPr>
        <p:txBody>
          <a:bodyPr/>
          <a:lstStyle/>
          <a:p>
            <a:pPr marL="0" indent="0" algn="l">
              <a:buFontTx/>
              <a:buNone/>
            </a:pPr>
            <a:r>
              <a:rPr lang="en-US" sz="2400" dirty="0" smtClean="0"/>
              <a:t>Patients already taking daily aspirin therapy should take 81 to 325 mg prior to PCI.</a:t>
            </a:r>
          </a:p>
          <a:p>
            <a:pPr marL="0" indent="0" algn="l">
              <a:buFontTx/>
              <a:buNone/>
            </a:pPr>
            <a:endParaRPr lang="en-US" sz="2400" dirty="0" smtClean="0"/>
          </a:p>
          <a:p>
            <a:pPr marL="0" indent="0" algn="l">
              <a:buFontTx/>
              <a:buNone/>
            </a:pPr>
            <a:r>
              <a:rPr lang="en-US" sz="2400" dirty="0" smtClean="0"/>
              <a:t>Patients not on aspirin therapy should be given </a:t>
            </a:r>
            <a:r>
              <a:rPr lang="en-US" sz="2400" dirty="0" err="1" smtClean="0"/>
              <a:t>nonenteric</a:t>
            </a:r>
            <a:r>
              <a:rPr lang="en-US" sz="2400" dirty="0" smtClean="0"/>
              <a:t> aspirin 325 mg prior to PCI.</a:t>
            </a:r>
          </a:p>
          <a:p>
            <a:pPr marL="0" indent="0" algn="l">
              <a:buFontTx/>
              <a:buNone/>
            </a:pPr>
            <a:endParaRPr lang="en-US" sz="2400" dirty="0" smtClean="0"/>
          </a:p>
          <a:p>
            <a:pPr marL="0" indent="0" algn="l">
              <a:buFontTx/>
              <a:buNone/>
            </a:pPr>
            <a:r>
              <a:rPr lang="en-US" sz="2400" dirty="0" smtClean="0"/>
              <a:t>After PCI, aspirin should be continued indefinitely.</a:t>
            </a:r>
          </a:p>
        </p:txBody>
      </p:sp>
      <p:sp>
        <p:nvSpPr>
          <p:cNvPr id="88067"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Oral Antiplatelet Therapy</a:t>
            </a:r>
          </a:p>
        </p:txBody>
      </p:sp>
      <p:sp>
        <p:nvSpPr>
          <p:cNvPr id="8806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806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807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807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807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30200" y="2133600"/>
            <a:ext cx="1216025" cy="942975"/>
            <a:chOff x="3986" y="942"/>
            <a:chExt cx="766" cy="594"/>
          </a:xfrm>
        </p:grpSpPr>
        <p:sp>
          <p:nvSpPr>
            <p:cNvPr id="8809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10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810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810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810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304800" y="3352800"/>
            <a:ext cx="1216025" cy="942975"/>
            <a:chOff x="3986" y="942"/>
            <a:chExt cx="766" cy="594"/>
          </a:xfrm>
        </p:grpSpPr>
        <p:sp>
          <p:nvSpPr>
            <p:cNvPr id="8808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8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9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809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809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809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8075" name="WordArt 622"/>
          <p:cNvSpPr>
            <a:spLocks noChangeArrowheads="1" noChangeShapeType="1" noTextEdit="1"/>
          </p:cNvSpPr>
          <p:nvPr/>
        </p:nvSpPr>
        <p:spPr bwMode="auto">
          <a:xfrm>
            <a:off x="379413" y="3770313"/>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88076" name="WordArt 622"/>
          <p:cNvSpPr>
            <a:spLocks noChangeArrowheads="1" noChangeShapeType="1" noTextEdit="1"/>
          </p:cNvSpPr>
          <p:nvPr/>
        </p:nvSpPr>
        <p:spPr bwMode="auto">
          <a:xfrm>
            <a:off x="360363" y="2520950"/>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4" name="Group 2"/>
          <p:cNvGrpSpPr>
            <a:grpSpLocks/>
          </p:cNvGrpSpPr>
          <p:nvPr/>
        </p:nvGrpSpPr>
        <p:grpSpPr bwMode="auto">
          <a:xfrm>
            <a:off x="309563" y="4759325"/>
            <a:ext cx="1216025" cy="942975"/>
            <a:chOff x="1143000" y="1524000"/>
            <a:chExt cx="1216025" cy="942975"/>
          </a:xfrm>
        </p:grpSpPr>
        <p:grpSp>
          <p:nvGrpSpPr>
            <p:cNvPr id="5" name="Group 95"/>
            <p:cNvGrpSpPr>
              <a:grpSpLocks/>
            </p:cNvGrpSpPr>
            <p:nvPr/>
          </p:nvGrpSpPr>
          <p:grpSpPr bwMode="auto">
            <a:xfrm>
              <a:off x="1143000" y="1524000"/>
              <a:ext cx="1216025" cy="942975"/>
              <a:chOff x="3986" y="942"/>
              <a:chExt cx="766" cy="594"/>
            </a:xfrm>
          </p:grpSpPr>
          <p:sp>
            <p:nvSpPr>
              <p:cNvPr id="8808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8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8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8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808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808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808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808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8079" name="WordArt 949"/>
            <p:cNvSpPr>
              <a:spLocks noChangeArrowheads="1" noChangeShapeType="1" noTextEdit="1"/>
            </p:cNvSpPr>
            <p:nvPr/>
          </p:nvSpPr>
          <p:spPr bwMode="auto">
            <a:xfrm>
              <a:off x="1219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grpSp>
    </p:spTree>
  </p:cSld>
  <p:clrMapOvr>
    <a:masterClrMapping/>
  </p:clrMapOvr>
  <p:transition spd="med">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4294967295"/>
          </p:nvPr>
        </p:nvSpPr>
        <p:spPr>
          <a:xfrm>
            <a:off x="2057400" y="1814513"/>
            <a:ext cx="6700838" cy="4281487"/>
          </a:xfrm>
        </p:spPr>
        <p:txBody>
          <a:bodyPr/>
          <a:lstStyle/>
          <a:p>
            <a:pPr marL="0" indent="0" algn="l">
              <a:buFontTx/>
              <a:buNone/>
            </a:pPr>
            <a:r>
              <a:rPr lang="en-US" sz="2400" dirty="0" smtClean="0"/>
              <a:t>A loading dose of a P2Y</a:t>
            </a:r>
            <a:r>
              <a:rPr lang="en-US" sz="2400" baseline="-25000" dirty="0" smtClean="0"/>
              <a:t>12</a:t>
            </a:r>
            <a:r>
              <a:rPr lang="en-US" sz="2400" dirty="0" smtClean="0"/>
              <a:t> receptor inhibitor should be given to patients undergoing PCI with </a:t>
            </a:r>
            <a:r>
              <a:rPr lang="en-US" sz="2400" dirty="0" err="1" smtClean="0"/>
              <a:t>stenting</a:t>
            </a:r>
            <a:r>
              <a:rPr lang="en-US" sz="2400" dirty="0" smtClean="0"/>
              <a:t>. Options include:</a:t>
            </a:r>
          </a:p>
          <a:p>
            <a:pPr marL="0" indent="0" algn="l">
              <a:buFontTx/>
              <a:buNone/>
            </a:pPr>
            <a:endParaRPr lang="en-US" sz="2400" dirty="0" smtClean="0"/>
          </a:p>
          <a:p>
            <a:pPr marL="0" indent="0" algn="l">
              <a:buFontTx/>
              <a:buNone/>
            </a:pPr>
            <a:r>
              <a:rPr lang="en-US" sz="2400" dirty="0" smtClean="0"/>
              <a:t>a. </a:t>
            </a:r>
            <a:r>
              <a:rPr lang="en-US" sz="2400" dirty="0" err="1" smtClean="0"/>
              <a:t>Clopidogrel</a:t>
            </a:r>
            <a:r>
              <a:rPr lang="en-US" sz="2400" dirty="0" smtClean="0"/>
              <a:t> 600 mg (ACS and non-ACS    patients).</a:t>
            </a:r>
          </a:p>
          <a:p>
            <a:pPr marL="0" indent="0" algn="l">
              <a:buFontTx/>
              <a:buNone/>
            </a:pPr>
            <a:r>
              <a:rPr lang="en-US" sz="2400" dirty="0" smtClean="0"/>
              <a:t>b. </a:t>
            </a:r>
            <a:r>
              <a:rPr lang="en-US" sz="2400" dirty="0" err="1" smtClean="0"/>
              <a:t>Prasugrel</a:t>
            </a:r>
            <a:r>
              <a:rPr lang="en-US" sz="2400" dirty="0" smtClean="0"/>
              <a:t> 60 mg (ACS patients).</a:t>
            </a:r>
          </a:p>
          <a:p>
            <a:pPr marL="0" indent="0" algn="l">
              <a:buFontTx/>
              <a:buNone/>
            </a:pPr>
            <a:r>
              <a:rPr lang="en-US" sz="2400" dirty="0" smtClean="0"/>
              <a:t>c. </a:t>
            </a:r>
            <a:r>
              <a:rPr lang="en-US" sz="2400" dirty="0" err="1" smtClean="0"/>
              <a:t>Ticagrelor</a:t>
            </a:r>
            <a:r>
              <a:rPr lang="en-US" sz="2400" dirty="0" smtClean="0"/>
              <a:t> 180 mg (ACS patients).</a:t>
            </a:r>
          </a:p>
        </p:txBody>
      </p:sp>
      <p:sp>
        <p:nvSpPr>
          <p:cNvPr id="89091" name="Rectangle 13"/>
          <p:cNvSpPr>
            <a:spLocks noGrp="1" noChangeArrowheads="1"/>
          </p:cNvSpPr>
          <p:nvPr>
            <p:ph type="title" idx="4294967295"/>
          </p:nvPr>
        </p:nvSpPr>
        <p:spPr>
          <a:xfrm>
            <a:off x="382588" y="228600"/>
            <a:ext cx="8229600" cy="1447800"/>
          </a:xfrm>
          <a:noFill/>
        </p:spPr>
        <p:txBody>
          <a:bodyPr/>
          <a:lstStyle/>
          <a:p>
            <a:r>
              <a:rPr lang="en-US" sz="4000" b="1" dirty="0" smtClean="0">
                <a:solidFill>
                  <a:schemeClr val="accent2"/>
                </a:solidFill>
                <a:latin typeface="Garamond" pitchFamily="18" charset="0"/>
                <a:ea typeface="Arial Unicode MS" pitchFamily="34" charset="-128"/>
                <a:cs typeface="Arial Unicode MS" pitchFamily="34" charset="-128"/>
              </a:rPr>
              <a:t>Oral </a:t>
            </a:r>
            <a:r>
              <a:rPr lang="en-US" sz="4000" b="1" dirty="0" err="1" smtClean="0">
                <a:solidFill>
                  <a:schemeClr val="accent2"/>
                </a:solidFill>
                <a:latin typeface="Garamond" pitchFamily="18" charset="0"/>
                <a:ea typeface="Arial Unicode MS" pitchFamily="34" charset="-128"/>
                <a:cs typeface="Arial Unicode MS" pitchFamily="34" charset="-128"/>
              </a:rPr>
              <a:t>Antiplatelet</a:t>
            </a:r>
            <a:r>
              <a:rPr lang="en-US" sz="4000" b="1" dirty="0" smtClean="0">
                <a:solidFill>
                  <a:schemeClr val="accent2"/>
                </a:solidFill>
                <a:latin typeface="Garamond" pitchFamily="18" charset="0"/>
                <a:ea typeface="Arial Unicode MS" pitchFamily="34" charset="-128"/>
                <a:cs typeface="Arial Unicode MS" pitchFamily="34" charset="-128"/>
              </a:rPr>
              <a:t> Therapy (cont.)</a:t>
            </a:r>
          </a:p>
        </p:txBody>
      </p:sp>
      <p:sp>
        <p:nvSpPr>
          <p:cNvPr id="8909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909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909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909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909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816100"/>
            <a:ext cx="1216025" cy="803275"/>
            <a:chOff x="3986" y="942"/>
            <a:chExt cx="766" cy="594"/>
          </a:xfrm>
        </p:grpSpPr>
        <p:sp>
          <p:nvSpPr>
            <p:cNvPr id="8911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1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1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1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1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911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911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911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68288" y="3543300"/>
            <a:ext cx="1216025" cy="942975"/>
            <a:chOff x="3986" y="942"/>
            <a:chExt cx="766" cy="594"/>
          </a:xfrm>
        </p:grpSpPr>
        <p:sp>
          <p:nvSpPr>
            <p:cNvPr id="8910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0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0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0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8910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8910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8910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8910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89099" name="WordArt 622"/>
          <p:cNvSpPr>
            <a:spLocks noChangeArrowheads="1" noChangeShapeType="1" noTextEdit="1"/>
          </p:cNvSpPr>
          <p:nvPr/>
        </p:nvSpPr>
        <p:spPr bwMode="auto">
          <a:xfrm>
            <a:off x="350838" y="3933825"/>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89100" name="WordArt 622"/>
          <p:cNvSpPr>
            <a:spLocks noChangeArrowheads="1" noChangeShapeType="1" noTextEdit="1"/>
          </p:cNvSpPr>
          <p:nvPr/>
        </p:nvSpPr>
        <p:spPr bwMode="auto">
          <a:xfrm>
            <a:off x="304800" y="5424488"/>
            <a:ext cx="152400"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89101" name="WordArt 949"/>
          <p:cNvSpPr>
            <a:spLocks noChangeArrowheads="1" noChangeShapeType="1" noTextEdit="1"/>
          </p:cNvSpPr>
          <p:nvPr/>
        </p:nvSpPr>
        <p:spPr bwMode="auto">
          <a:xfrm>
            <a:off x="304800" y="2133600"/>
            <a:ext cx="160338"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4294967295"/>
          </p:nvPr>
        </p:nvSpPr>
        <p:spPr>
          <a:xfrm>
            <a:off x="1981200" y="1828800"/>
            <a:ext cx="6777038" cy="4267200"/>
          </a:xfrm>
        </p:spPr>
        <p:txBody>
          <a:bodyPr/>
          <a:lstStyle/>
          <a:p>
            <a:pPr marL="0" indent="0" algn="l">
              <a:buFontTx/>
              <a:buNone/>
            </a:pPr>
            <a:r>
              <a:rPr lang="en-US" sz="2400" dirty="0" smtClean="0"/>
              <a:t>The loading dose of </a:t>
            </a:r>
            <a:r>
              <a:rPr lang="en-US" sz="2400" dirty="0" err="1" smtClean="0"/>
              <a:t>clopidogrel</a:t>
            </a:r>
            <a:r>
              <a:rPr lang="en-US" sz="2400" dirty="0" smtClean="0"/>
              <a:t> for patients undergoing PCI after </a:t>
            </a:r>
            <a:r>
              <a:rPr lang="en-US" sz="2400" dirty="0" err="1" smtClean="0"/>
              <a:t>fibrinolytic</a:t>
            </a:r>
            <a:r>
              <a:rPr lang="en-US" sz="2400" dirty="0" smtClean="0"/>
              <a:t> therapy should be 300 mg within 24 hours and 600 mg more than 24 hours after receiving </a:t>
            </a:r>
            <a:r>
              <a:rPr lang="en-US" sz="2400" dirty="0" err="1" smtClean="0"/>
              <a:t>fibrinolytic</a:t>
            </a:r>
            <a:r>
              <a:rPr lang="en-US" sz="2400" dirty="0" smtClean="0"/>
              <a:t> therapy.</a:t>
            </a:r>
          </a:p>
          <a:p>
            <a:pPr marL="0" indent="0" algn="l">
              <a:buFontTx/>
              <a:buNone/>
            </a:pPr>
            <a:endParaRPr lang="en-US" sz="2400" dirty="0" smtClean="0"/>
          </a:p>
          <a:p>
            <a:pPr marL="0" indent="0" algn="l">
              <a:buFontTx/>
              <a:buNone/>
            </a:pPr>
            <a:r>
              <a:rPr lang="en-US" sz="2400" dirty="0" smtClean="0"/>
              <a:t>Patients should be counseled on the need for and risks of DAPT before placement of intracoronary stents, especially a DES, and alternative therapies should be pursued if they are unwilling or unable to comply with the recommended duration of DAPT.</a:t>
            </a:r>
          </a:p>
        </p:txBody>
      </p:sp>
      <p:sp>
        <p:nvSpPr>
          <p:cNvPr id="90115" name="Rectangle 13"/>
          <p:cNvSpPr>
            <a:spLocks noGrp="1" noChangeArrowheads="1"/>
          </p:cNvSpPr>
          <p:nvPr>
            <p:ph type="title" idx="4294967295"/>
          </p:nvPr>
        </p:nvSpPr>
        <p:spPr>
          <a:xfrm>
            <a:off x="382588" y="228600"/>
            <a:ext cx="8229600" cy="13716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Oral Antiplatelet Therapy (cont.)</a:t>
            </a:r>
          </a:p>
        </p:txBody>
      </p:sp>
      <p:sp>
        <p:nvSpPr>
          <p:cNvPr id="9011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011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011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011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012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9013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3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3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3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3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013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013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014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31775" y="3862388"/>
            <a:ext cx="1216025" cy="942975"/>
            <a:chOff x="3986" y="942"/>
            <a:chExt cx="766" cy="594"/>
          </a:xfrm>
        </p:grpSpPr>
        <p:sp>
          <p:nvSpPr>
            <p:cNvPr id="9012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2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2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2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012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013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013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013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0123" name="Freeform 289"/>
          <p:cNvSpPr>
            <a:spLocks/>
          </p:cNvSpPr>
          <p:nvPr/>
        </p:nvSpPr>
        <p:spPr bwMode="auto">
          <a:xfrm>
            <a:off x="263525" y="237966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90124" name="Freeform 289"/>
          <p:cNvSpPr>
            <a:spLocks/>
          </p:cNvSpPr>
          <p:nvPr/>
        </p:nvSpPr>
        <p:spPr bwMode="auto">
          <a:xfrm>
            <a:off x="293688" y="4275138"/>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ransition spd="med">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4294967295"/>
          </p:nvPr>
        </p:nvSpPr>
        <p:spPr>
          <a:xfrm>
            <a:off x="2057400" y="1524000"/>
            <a:ext cx="6700838" cy="4572000"/>
          </a:xfrm>
        </p:spPr>
        <p:txBody>
          <a:bodyPr/>
          <a:lstStyle/>
          <a:p>
            <a:pPr marL="0" indent="0" algn="l" rtl="0">
              <a:buFontTx/>
              <a:buNone/>
            </a:pPr>
            <a:r>
              <a:rPr lang="en-US" sz="2000" dirty="0" smtClean="0"/>
              <a:t>The duration of P2Y</a:t>
            </a:r>
            <a:r>
              <a:rPr lang="en-US" sz="2000" baseline="-25000" dirty="0" smtClean="0"/>
              <a:t>12</a:t>
            </a:r>
            <a:r>
              <a:rPr lang="en-US" sz="2000" dirty="0" smtClean="0"/>
              <a:t> inhibitor therapy after stent implantation should generally be as follows:</a:t>
            </a:r>
          </a:p>
          <a:p>
            <a:pPr marL="0" indent="0" algn="l" rtl="0">
              <a:buFontTx/>
              <a:buAutoNum type="alphaLcParenR"/>
            </a:pPr>
            <a:r>
              <a:rPr lang="en-US" sz="2000" dirty="0" smtClean="0"/>
              <a:t>In patients receiving a stent (BMS or DES) during PCI for ACS, P2Y</a:t>
            </a:r>
            <a:r>
              <a:rPr lang="en-US" sz="2000" baseline="-25000" dirty="0" smtClean="0"/>
              <a:t>12</a:t>
            </a:r>
            <a:r>
              <a:rPr lang="en-US" sz="2000" dirty="0" smtClean="0"/>
              <a:t> inhibitor therapy should be given for at least 12 months. Options include: </a:t>
            </a:r>
            <a:r>
              <a:rPr lang="en-US" sz="2000" dirty="0" err="1" smtClean="0"/>
              <a:t>clopidogrel</a:t>
            </a:r>
            <a:r>
              <a:rPr lang="en-US" sz="2000" dirty="0" smtClean="0"/>
              <a:t> 75 mg daily, </a:t>
            </a:r>
            <a:r>
              <a:rPr lang="en-US" sz="2000" dirty="0" err="1" smtClean="0"/>
              <a:t>prasugrel</a:t>
            </a:r>
            <a:r>
              <a:rPr lang="en-US" sz="2000" dirty="0" smtClean="0"/>
              <a:t> 10 mg daily, and </a:t>
            </a:r>
            <a:r>
              <a:rPr lang="en-US" sz="2000" dirty="0" err="1" smtClean="0"/>
              <a:t>ticagrelor</a:t>
            </a:r>
            <a:r>
              <a:rPr lang="en-US" sz="2000" dirty="0" smtClean="0"/>
              <a:t> 90 mg twice daily.</a:t>
            </a:r>
          </a:p>
          <a:p>
            <a:pPr marL="0" indent="0" algn="l" rtl="0">
              <a:buFontTx/>
              <a:buAutoNum type="alphaLcParenR"/>
            </a:pPr>
            <a:r>
              <a:rPr lang="en-US" sz="2000" dirty="0" smtClean="0"/>
              <a:t> In patients receiving a DES for a non–ACS indication, </a:t>
            </a:r>
            <a:r>
              <a:rPr lang="en-US" sz="2000" dirty="0" err="1" smtClean="0"/>
              <a:t>clopidogrel</a:t>
            </a:r>
            <a:r>
              <a:rPr lang="en-US" sz="2000" dirty="0" smtClean="0"/>
              <a:t> 75 mg daily should be given for </a:t>
            </a:r>
            <a:r>
              <a:rPr lang="en-US" sz="2000" dirty="0" smtClean="0">
                <a:solidFill>
                  <a:srgbClr val="FF0000"/>
                </a:solidFill>
              </a:rPr>
              <a:t>at least 12 months </a:t>
            </a:r>
            <a:r>
              <a:rPr lang="en-US" sz="2000" dirty="0" smtClean="0"/>
              <a:t>if patients are not at high risk of bleeding.</a:t>
            </a:r>
          </a:p>
          <a:p>
            <a:pPr marL="0" indent="0" algn="l" rtl="0">
              <a:buFontTx/>
              <a:buAutoNum type="alphaLcParenR"/>
            </a:pPr>
            <a:r>
              <a:rPr lang="en-US" sz="2000" dirty="0" smtClean="0"/>
              <a:t>In patients receiving a BMS for a non-ACS indication, </a:t>
            </a:r>
            <a:r>
              <a:rPr lang="en-US" sz="2000" dirty="0" err="1" smtClean="0"/>
              <a:t>clopidogrel</a:t>
            </a:r>
            <a:r>
              <a:rPr lang="en-US" sz="2000" dirty="0" smtClean="0"/>
              <a:t> should be given for a minimum of 1 month and ideally up to 12 months  (unless the patient is at increased risk of bleeding; then it should be given for </a:t>
            </a:r>
            <a:r>
              <a:rPr lang="en-US" sz="2000" dirty="0" smtClean="0">
                <a:solidFill>
                  <a:srgbClr val="FF0000"/>
                </a:solidFill>
              </a:rPr>
              <a:t>a minimum of 2 weeks). </a:t>
            </a:r>
          </a:p>
          <a:p>
            <a:pPr marL="0" indent="0" algn="l" rtl="0">
              <a:buFontTx/>
              <a:buAutoNum type="alphaLcParenR"/>
            </a:pPr>
            <a:endParaRPr lang="en-US" sz="1800" dirty="0" smtClean="0"/>
          </a:p>
          <a:p>
            <a:pPr marL="0" indent="0" algn="l" rtl="0">
              <a:buFontTx/>
              <a:buAutoNum type="alphaLcParenR"/>
            </a:pPr>
            <a:endParaRPr lang="en-US" sz="1800" dirty="0" smtClean="0"/>
          </a:p>
        </p:txBody>
      </p:sp>
      <p:sp>
        <p:nvSpPr>
          <p:cNvPr id="91139" name="Rectangle 13"/>
          <p:cNvSpPr>
            <a:spLocks noGrp="1" noChangeArrowheads="1"/>
          </p:cNvSpPr>
          <p:nvPr>
            <p:ph type="title" idx="4294967295"/>
          </p:nvPr>
        </p:nvSpPr>
        <p:spPr>
          <a:xfrm>
            <a:off x="382588" y="228600"/>
            <a:ext cx="8229600" cy="13716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Oral Antiplatelet Therapy (cont.)</a:t>
            </a:r>
          </a:p>
        </p:txBody>
      </p:sp>
      <p:sp>
        <p:nvSpPr>
          <p:cNvPr id="9114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114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114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114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114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55600" y="1952625"/>
            <a:ext cx="1216025" cy="942975"/>
            <a:chOff x="3986" y="942"/>
            <a:chExt cx="766" cy="594"/>
          </a:xfrm>
        </p:grpSpPr>
        <p:sp>
          <p:nvSpPr>
            <p:cNvPr id="9114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114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114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115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115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115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115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115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1146" name="WordArt 622"/>
          <p:cNvSpPr>
            <a:spLocks noChangeArrowheads="1" noChangeShapeType="1" noTextEdit="1"/>
          </p:cNvSpPr>
          <p:nvPr/>
        </p:nvSpPr>
        <p:spPr bwMode="auto">
          <a:xfrm>
            <a:off x="433388" y="2306638"/>
            <a:ext cx="161925"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body" idx="4294967295"/>
          </p:nvPr>
        </p:nvSpPr>
        <p:spPr>
          <a:xfrm>
            <a:off x="1981200" y="1981200"/>
            <a:ext cx="6777038" cy="4114800"/>
          </a:xfrm>
        </p:spPr>
        <p:txBody>
          <a:bodyPr/>
          <a:lstStyle/>
          <a:p>
            <a:pPr marL="0" indent="0" algn="l" rtl="0">
              <a:buFontTx/>
              <a:buNone/>
            </a:pPr>
            <a:r>
              <a:rPr lang="en-US" sz="2400" dirty="0" smtClean="0"/>
              <a:t>After PCI, it is reasonable to use 81 mg per day of aspirin in preference to higher maintenance doses.</a:t>
            </a:r>
          </a:p>
          <a:p>
            <a:pPr marL="0" indent="0" algn="l" rtl="0">
              <a:buFontTx/>
              <a:buNone/>
            </a:pPr>
            <a:endParaRPr lang="en-US" sz="2400" dirty="0" smtClean="0"/>
          </a:p>
          <a:p>
            <a:pPr marL="0" indent="0" algn="l" rtl="0">
              <a:buFontTx/>
              <a:buNone/>
            </a:pPr>
            <a:r>
              <a:rPr lang="en-US" sz="2400" dirty="0" smtClean="0"/>
              <a:t>If the risk of morbidity from bleeding outweighs the anticipated benefit afforded by a recommended duration of P2Y</a:t>
            </a:r>
            <a:r>
              <a:rPr lang="en-US" sz="2400" baseline="-25000" dirty="0" smtClean="0"/>
              <a:t>12</a:t>
            </a:r>
            <a:r>
              <a:rPr lang="en-US" sz="2400" dirty="0" smtClean="0"/>
              <a:t> inhibitor therapy after stent implantation, earlier discontinuation (e.g., &lt;12 months) of P2Y</a:t>
            </a:r>
            <a:r>
              <a:rPr lang="en-US" sz="2400" baseline="-25000" dirty="0" smtClean="0"/>
              <a:t>12</a:t>
            </a:r>
            <a:r>
              <a:rPr lang="en-US" sz="2400" dirty="0" smtClean="0"/>
              <a:t> inhibitor therapy is reasonable.</a:t>
            </a:r>
          </a:p>
        </p:txBody>
      </p:sp>
      <p:sp>
        <p:nvSpPr>
          <p:cNvPr id="92163"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Oral Antiplatelet Therapy (cont.)</a:t>
            </a:r>
          </a:p>
        </p:txBody>
      </p:sp>
      <p:sp>
        <p:nvSpPr>
          <p:cNvPr id="9216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216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216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216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216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9218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8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8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8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8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218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218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218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733800"/>
            <a:ext cx="1216025" cy="942975"/>
            <a:chOff x="3986" y="942"/>
            <a:chExt cx="766" cy="594"/>
          </a:xfrm>
        </p:grpSpPr>
        <p:sp>
          <p:nvSpPr>
            <p:cNvPr id="9217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7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7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7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17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217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217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218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2171" name="WordArt 622"/>
          <p:cNvSpPr>
            <a:spLocks noChangeArrowheads="1" noChangeShapeType="1" noTextEdit="1"/>
          </p:cNvSpPr>
          <p:nvPr/>
        </p:nvSpPr>
        <p:spPr bwMode="auto">
          <a:xfrm>
            <a:off x="584200"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92172" name="Freeform 289"/>
          <p:cNvSpPr>
            <a:spLocks/>
          </p:cNvSpPr>
          <p:nvPr/>
        </p:nvSpPr>
        <p:spPr bwMode="auto">
          <a:xfrm>
            <a:off x="609600" y="413226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ransition spd="med">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body" idx="4294967295"/>
          </p:nvPr>
        </p:nvSpPr>
        <p:spPr>
          <a:xfrm>
            <a:off x="2057400" y="1981200"/>
            <a:ext cx="6700838" cy="4114800"/>
          </a:xfrm>
        </p:spPr>
        <p:txBody>
          <a:bodyPr/>
          <a:lstStyle/>
          <a:p>
            <a:pPr marL="0" indent="0" algn="l">
              <a:buFontTx/>
              <a:buNone/>
            </a:pPr>
            <a:r>
              <a:rPr lang="en-US" sz="2400" dirty="0" smtClean="0"/>
              <a:t>Continuation of DAPT </a:t>
            </a:r>
            <a:r>
              <a:rPr lang="en-US" sz="2400" dirty="0" smtClean="0">
                <a:solidFill>
                  <a:srgbClr val="FF0000"/>
                </a:solidFill>
              </a:rPr>
              <a:t>beyond 12 months </a:t>
            </a:r>
            <a:r>
              <a:rPr lang="en-US" sz="2400" dirty="0" smtClean="0"/>
              <a:t>may be considered in patients undergoing DES implantation.</a:t>
            </a:r>
          </a:p>
          <a:p>
            <a:pPr marL="0" indent="0" algn="l">
              <a:buFontTx/>
              <a:buNone/>
            </a:pPr>
            <a:endParaRPr lang="en-US" sz="2400" dirty="0" smtClean="0"/>
          </a:p>
          <a:p>
            <a:pPr marL="0" indent="0" algn="l">
              <a:buFontTx/>
              <a:buNone/>
            </a:pPr>
            <a:r>
              <a:rPr lang="en-US" sz="2400" dirty="0" err="1" smtClean="0"/>
              <a:t>Prasugrel</a:t>
            </a:r>
            <a:r>
              <a:rPr lang="en-US" sz="2400" dirty="0" smtClean="0"/>
              <a:t> </a:t>
            </a:r>
            <a:r>
              <a:rPr lang="en-US" sz="2400" dirty="0" smtClean="0">
                <a:solidFill>
                  <a:srgbClr val="FF0000"/>
                </a:solidFill>
              </a:rPr>
              <a:t>should not be administered </a:t>
            </a:r>
            <a:r>
              <a:rPr lang="en-US" sz="2400" dirty="0" smtClean="0"/>
              <a:t>in patients with a prior history of stroke or TIA.</a:t>
            </a:r>
          </a:p>
        </p:txBody>
      </p:sp>
      <p:sp>
        <p:nvSpPr>
          <p:cNvPr id="93187"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dirty="0" smtClean="0">
                <a:solidFill>
                  <a:schemeClr val="accent2"/>
                </a:solidFill>
                <a:latin typeface="Garamond" pitchFamily="18" charset="0"/>
                <a:ea typeface="Arial Unicode MS" pitchFamily="34" charset="-128"/>
                <a:cs typeface="Arial Unicode MS" pitchFamily="34" charset="-128"/>
              </a:rPr>
              <a:t>Oral </a:t>
            </a:r>
            <a:r>
              <a:rPr lang="en-US" sz="4000" b="1" dirty="0" err="1" smtClean="0">
                <a:solidFill>
                  <a:schemeClr val="accent2"/>
                </a:solidFill>
                <a:latin typeface="Garamond" pitchFamily="18" charset="0"/>
                <a:ea typeface="Arial Unicode MS" pitchFamily="34" charset="-128"/>
                <a:cs typeface="Arial Unicode MS" pitchFamily="34" charset="-128"/>
              </a:rPr>
              <a:t>Antiplatelet</a:t>
            </a:r>
            <a:r>
              <a:rPr lang="en-US" sz="4000" b="1" dirty="0" smtClean="0">
                <a:solidFill>
                  <a:schemeClr val="accent2"/>
                </a:solidFill>
                <a:latin typeface="Garamond" pitchFamily="18" charset="0"/>
                <a:ea typeface="Arial Unicode MS" pitchFamily="34" charset="-128"/>
                <a:cs typeface="Arial Unicode MS" pitchFamily="34" charset="-128"/>
              </a:rPr>
              <a:t> Therapy (cont.)</a:t>
            </a:r>
          </a:p>
        </p:txBody>
      </p:sp>
      <p:sp>
        <p:nvSpPr>
          <p:cNvPr id="9318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318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319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319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319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9320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1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321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321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321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657600"/>
            <a:ext cx="1216025" cy="942975"/>
            <a:chOff x="3986" y="942"/>
            <a:chExt cx="766" cy="594"/>
          </a:xfrm>
        </p:grpSpPr>
        <p:sp>
          <p:nvSpPr>
            <p:cNvPr id="9319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19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320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320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320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320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3195" name="Freeform 289"/>
          <p:cNvSpPr>
            <a:spLocks/>
          </p:cNvSpPr>
          <p:nvPr/>
        </p:nvSpPr>
        <p:spPr bwMode="auto">
          <a:xfrm>
            <a:off x="931863" y="2379663"/>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93196" name="WordArt 622"/>
          <p:cNvSpPr>
            <a:spLocks noChangeArrowheads="1" noChangeShapeType="1" noTextEdit="1"/>
          </p:cNvSpPr>
          <p:nvPr/>
        </p:nvSpPr>
        <p:spPr bwMode="auto">
          <a:xfrm>
            <a:off x="1257300" y="4071938"/>
            <a:ext cx="160338"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93197" name="TextBox 1"/>
          <p:cNvSpPr txBox="1">
            <a:spLocks noChangeArrowheads="1"/>
          </p:cNvSpPr>
          <p:nvPr/>
        </p:nvSpPr>
        <p:spPr bwMode="auto">
          <a:xfrm>
            <a:off x="355600" y="4600575"/>
            <a:ext cx="1030288" cy="371475"/>
          </a:xfrm>
          <a:prstGeom prst="rect">
            <a:avLst/>
          </a:prstGeom>
          <a:noFill/>
          <a:ln w="9525">
            <a:noFill/>
            <a:miter lim="800000"/>
            <a:headEnd/>
            <a:tailEnd/>
          </a:ln>
        </p:spPr>
        <p:txBody>
          <a:bodyPr>
            <a:spAutoFit/>
          </a:bodyPr>
          <a:lstStyle/>
          <a:p>
            <a:pPr algn="ctr"/>
            <a:r>
              <a:rPr lang="en-US" dirty="0">
                <a:solidFill>
                  <a:srgbClr val="FF0000"/>
                </a:solidFill>
              </a:rPr>
              <a:t>Harm</a:t>
            </a:r>
          </a:p>
        </p:txBody>
      </p:sp>
    </p:spTree>
  </p:cSld>
  <p:clrMapOvr>
    <a:masterClrMapping/>
  </p:clrMapOvr>
  <p:transition spd="med">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body" idx="4294967295"/>
          </p:nvPr>
        </p:nvSpPr>
        <p:spPr>
          <a:xfrm>
            <a:off x="1981200" y="1600200"/>
            <a:ext cx="6777038" cy="4495800"/>
          </a:xfrm>
        </p:spPr>
        <p:txBody>
          <a:bodyPr/>
          <a:lstStyle/>
          <a:p>
            <a:pPr marL="0" indent="0" algn="l" rtl="0">
              <a:buFontTx/>
              <a:buNone/>
            </a:pPr>
            <a:r>
              <a:rPr lang="en-US" sz="2200" dirty="0" smtClean="0"/>
              <a:t>In patients undergoing primary PCI treated with UFH, it is reasonable to administer a GP </a:t>
            </a:r>
            <a:r>
              <a:rPr lang="en-US" sz="2200" dirty="0" err="1" smtClean="0"/>
              <a:t>IIb</a:t>
            </a:r>
            <a:r>
              <a:rPr lang="en-US" sz="2200" dirty="0" smtClean="0"/>
              <a:t>/</a:t>
            </a:r>
            <a:r>
              <a:rPr lang="en-US" sz="2200" dirty="0" err="1" smtClean="0"/>
              <a:t>IIIa</a:t>
            </a:r>
            <a:r>
              <a:rPr lang="en-US" sz="2200" dirty="0" smtClean="0"/>
              <a:t> inhibitor (</a:t>
            </a:r>
            <a:r>
              <a:rPr lang="en-US" sz="2200" dirty="0" err="1" smtClean="0"/>
              <a:t>abciximab</a:t>
            </a:r>
            <a:r>
              <a:rPr lang="en-US" sz="2200" dirty="0" smtClean="0"/>
              <a:t>, double-bolus </a:t>
            </a:r>
            <a:r>
              <a:rPr lang="en-US" sz="2200" dirty="0" err="1" smtClean="0"/>
              <a:t>eptifibatide</a:t>
            </a:r>
            <a:r>
              <a:rPr lang="en-US" sz="2200" dirty="0" smtClean="0"/>
              <a:t>, or high-bolus dose </a:t>
            </a:r>
            <a:r>
              <a:rPr lang="en-US" sz="2200" dirty="0" err="1" smtClean="0"/>
              <a:t>tirofiban</a:t>
            </a:r>
            <a:r>
              <a:rPr lang="en-US" sz="2200" dirty="0" smtClean="0"/>
              <a:t>), whether or not pretreated with </a:t>
            </a:r>
            <a:r>
              <a:rPr lang="en-US" sz="2200" dirty="0" err="1" smtClean="0"/>
              <a:t>clopidogrel</a:t>
            </a:r>
            <a:r>
              <a:rPr lang="en-US" sz="2200" dirty="0" smtClean="0"/>
              <a:t>.</a:t>
            </a:r>
          </a:p>
          <a:p>
            <a:pPr marL="0" indent="0" algn="l" rtl="0">
              <a:buFontTx/>
              <a:buNone/>
            </a:pPr>
            <a:endParaRPr lang="en-US" sz="2200" i="1" dirty="0" smtClean="0"/>
          </a:p>
          <a:p>
            <a:pPr marL="0" indent="0" algn="l" rtl="0">
              <a:buFontTx/>
              <a:buNone/>
            </a:pPr>
            <a:r>
              <a:rPr lang="en-US" sz="2200" i="1" dirty="0" smtClean="0"/>
              <a:t>For GP </a:t>
            </a:r>
            <a:r>
              <a:rPr lang="en-US" sz="2200" i="1" dirty="0" err="1" smtClean="0"/>
              <a:t>IIb</a:t>
            </a:r>
            <a:r>
              <a:rPr lang="en-US" sz="2200" i="1" dirty="0" smtClean="0"/>
              <a:t>/</a:t>
            </a:r>
            <a:r>
              <a:rPr lang="en-US" sz="2200" i="1" dirty="0" err="1" smtClean="0"/>
              <a:t>IIIa</a:t>
            </a:r>
            <a:r>
              <a:rPr lang="en-US" sz="2200" i="1" dirty="0" smtClean="0"/>
              <a:t> inhibitor administration in patients not pretreated with </a:t>
            </a:r>
            <a:r>
              <a:rPr lang="en-US" sz="2200" i="1" dirty="0" err="1" smtClean="0"/>
              <a:t>clopidogrel</a:t>
            </a:r>
            <a:r>
              <a:rPr lang="en-US" sz="2200" i="1" dirty="0" smtClean="0"/>
              <a:t>.</a:t>
            </a:r>
          </a:p>
          <a:p>
            <a:pPr marL="0" indent="0" algn="l" rtl="0">
              <a:buFontTx/>
              <a:buNone/>
            </a:pPr>
            <a:endParaRPr lang="en-US" sz="2200" i="1" dirty="0" smtClean="0"/>
          </a:p>
          <a:p>
            <a:pPr marL="0" indent="0" algn="l" rtl="0">
              <a:buFontTx/>
              <a:buNone/>
            </a:pPr>
            <a:r>
              <a:rPr lang="en-US" sz="2200" i="1" dirty="0" smtClean="0"/>
              <a:t>For GP </a:t>
            </a:r>
            <a:r>
              <a:rPr lang="en-US" sz="2200" i="1" dirty="0" err="1" smtClean="0"/>
              <a:t>IIb</a:t>
            </a:r>
            <a:r>
              <a:rPr lang="en-US" sz="2200" i="1" dirty="0" smtClean="0"/>
              <a:t>/</a:t>
            </a:r>
            <a:r>
              <a:rPr lang="en-US" sz="2200" i="1" dirty="0" err="1" smtClean="0"/>
              <a:t>IIIa</a:t>
            </a:r>
            <a:r>
              <a:rPr lang="en-US" sz="2200" i="1" dirty="0" smtClean="0"/>
              <a:t> inhibitor administration in patients who are pretreated with </a:t>
            </a:r>
            <a:r>
              <a:rPr lang="en-US" sz="2200" i="1" dirty="0" err="1" smtClean="0"/>
              <a:t>clopidogrel</a:t>
            </a:r>
            <a:r>
              <a:rPr lang="en-US" sz="2200" i="1" dirty="0" smtClean="0"/>
              <a:t>.</a:t>
            </a:r>
            <a:endParaRPr lang="en-US" sz="2200" dirty="0" smtClean="0"/>
          </a:p>
          <a:p>
            <a:pPr marL="0" indent="0" algn="l" rtl="0">
              <a:buFontTx/>
              <a:buNone/>
            </a:pPr>
            <a:endParaRPr lang="en-US" sz="2000" b="1" dirty="0" smtClean="0"/>
          </a:p>
        </p:txBody>
      </p:sp>
      <p:sp>
        <p:nvSpPr>
          <p:cNvPr id="94211" name="Rectangle 13"/>
          <p:cNvSpPr>
            <a:spLocks noGrp="1" noChangeArrowheads="1"/>
          </p:cNvSpPr>
          <p:nvPr>
            <p:ph type="title" idx="4294967295"/>
          </p:nvPr>
        </p:nvSpPr>
        <p:spPr>
          <a:xfrm>
            <a:off x="382588" y="228600"/>
            <a:ext cx="8229600" cy="1524000"/>
          </a:xfrm>
          <a:noFill/>
        </p:spPr>
        <p:txBody>
          <a:bodyPr/>
          <a:lstStyle/>
          <a:p>
            <a:pPr marL="742950" indent="-742950"/>
            <a:r>
              <a:rPr lang="en-US" sz="3400" b="1" smtClean="0">
                <a:solidFill>
                  <a:schemeClr val="accent2"/>
                </a:solidFill>
                <a:latin typeface="Garamond" pitchFamily="18" charset="0"/>
                <a:ea typeface="Arial Unicode MS" pitchFamily="34" charset="-128"/>
                <a:cs typeface="Arial Unicode MS" pitchFamily="34" charset="-128"/>
              </a:rPr>
              <a:t>Intravenous Antiplatelet Therapy: STEMI</a:t>
            </a:r>
          </a:p>
        </p:txBody>
      </p:sp>
      <p:sp>
        <p:nvSpPr>
          <p:cNvPr id="9421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421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421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421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421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3429000"/>
            <a:ext cx="1216025" cy="942975"/>
            <a:chOff x="3986" y="942"/>
            <a:chExt cx="766" cy="594"/>
          </a:xfrm>
        </p:grpSpPr>
        <p:sp>
          <p:nvSpPr>
            <p:cNvPr id="9422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3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3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3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3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423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423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423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4218" name="WordArt 949"/>
          <p:cNvSpPr>
            <a:spLocks noChangeArrowheads="1" noChangeShapeType="1" noTextEdit="1"/>
          </p:cNvSpPr>
          <p:nvPr/>
        </p:nvSpPr>
        <p:spPr bwMode="auto">
          <a:xfrm>
            <a:off x="609600" y="3886200"/>
            <a:ext cx="160338" cy="388938"/>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latin typeface="Arial Black"/>
              </a:rPr>
              <a:t>A</a:t>
            </a:r>
            <a:endParaRPr lang="ar-EG" sz="3600" kern="10" dirty="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28600" y="4495800"/>
            <a:ext cx="1216025" cy="942975"/>
            <a:chOff x="3986" y="942"/>
            <a:chExt cx="766" cy="594"/>
          </a:xfrm>
        </p:grpSpPr>
        <p:sp>
          <p:nvSpPr>
            <p:cNvPr id="9422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2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2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2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422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422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422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422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4220" name="Freeform 289"/>
          <p:cNvSpPr>
            <a:spLocks/>
          </p:cNvSpPr>
          <p:nvPr/>
        </p:nvSpPr>
        <p:spPr bwMode="auto">
          <a:xfrm>
            <a:off x="609600" y="4953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ransition spd="med">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body" idx="4294967295"/>
          </p:nvPr>
        </p:nvSpPr>
        <p:spPr>
          <a:xfrm>
            <a:off x="1828800" y="1981200"/>
            <a:ext cx="6929438" cy="4114800"/>
          </a:xfrm>
        </p:spPr>
        <p:txBody>
          <a:bodyPr/>
          <a:lstStyle/>
          <a:p>
            <a:pPr algn="l">
              <a:buFontTx/>
              <a:buNone/>
            </a:pPr>
            <a:r>
              <a:rPr lang="en-US" sz="2400" dirty="0" smtClean="0"/>
              <a:t>    In patients undergoing primary PCI with </a:t>
            </a:r>
            <a:r>
              <a:rPr lang="en-US" sz="2400" dirty="0" err="1" smtClean="0"/>
              <a:t>abciximab</a:t>
            </a:r>
            <a:r>
              <a:rPr lang="en-US" sz="2400" dirty="0" smtClean="0"/>
              <a:t>, it may be reasonable to administer intracoronary </a:t>
            </a:r>
            <a:r>
              <a:rPr lang="en-US" sz="2400" dirty="0" err="1" smtClean="0"/>
              <a:t>abciximab</a:t>
            </a:r>
            <a:r>
              <a:rPr lang="en-US" sz="2400" dirty="0" smtClean="0"/>
              <a:t>.</a:t>
            </a:r>
            <a:endParaRPr lang="en-US" sz="2000" dirty="0" smtClean="0"/>
          </a:p>
        </p:txBody>
      </p:sp>
      <p:sp>
        <p:nvSpPr>
          <p:cNvPr id="95235" name="Rectangle 13"/>
          <p:cNvSpPr>
            <a:spLocks noGrp="1" noChangeArrowheads="1"/>
          </p:cNvSpPr>
          <p:nvPr>
            <p:ph type="title" idx="4294967295"/>
          </p:nvPr>
        </p:nvSpPr>
        <p:spPr>
          <a:xfrm>
            <a:off x="382588" y="228600"/>
            <a:ext cx="8229600" cy="1524000"/>
          </a:xfrm>
          <a:noFill/>
        </p:spPr>
        <p:txBody>
          <a:bodyPr/>
          <a:lstStyle/>
          <a:p>
            <a:pPr marL="742950" indent="-742950"/>
            <a:r>
              <a:rPr lang="en-US" sz="3400" b="1" smtClean="0">
                <a:solidFill>
                  <a:schemeClr val="accent2"/>
                </a:solidFill>
                <a:latin typeface="Garamond" pitchFamily="18" charset="0"/>
                <a:ea typeface="Arial Unicode MS" pitchFamily="34" charset="-128"/>
                <a:cs typeface="Arial Unicode MS" pitchFamily="34" charset="-128"/>
              </a:rPr>
              <a:t>Intravenous Antiplatelet Therapy : STEMI (cont.)</a:t>
            </a:r>
          </a:p>
        </p:txBody>
      </p:sp>
      <p:sp>
        <p:nvSpPr>
          <p:cNvPr id="9523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523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523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523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458788" y="2095500"/>
            <a:ext cx="1216025" cy="942975"/>
            <a:chOff x="3986" y="942"/>
            <a:chExt cx="766" cy="594"/>
          </a:xfrm>
        </p:grpSpPr>
        <p:sp>
          <p:nvSpPr>
            <p:cNvPr id="9524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524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524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524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524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524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524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524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5241" name="WordArt 622"/>
          <p:cNvSpPr>
            <a:spLocks noChangeArrowheads="1" noChangeShapeType="1" noTextEdit="1"/>
          </p:cNvSpPr>
          <p:nvPr/>
        </p:nvSpPr>
        <p:spPr bwMode="auto">
          <a:xfrm>
            <a:off x="1138238" y="2522538"/>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2057400" y="1981200"/>
            <a:ext cx="6700838" cy="4114800"/>
          </a:xfrm>
        </p:spPr>
        <p:txBody>
          <a:bodyPr/>
          <a:lstStyle/>
          <a:p>
            <a:pPr algn="l">
              <a:buFontTx/>
              <a:buNone/>
              <a:defRPr/>
            </a:pPr>
            <a:r>
              <a:rPr lang="en-US" sz="2400" b="1" dirty="0" smtClean="0">
                <a:ea typeface="+mn-ea"/>
                <a:cs typeface="+mn-cs"/>
              </a:rPr>
              <a:t>    </a:t>
            </a:r>
            <a:r>
              <a:rPr lang="en-US" sz="2400" dirty="0" smtClean="0">
                <a:ea typeface="+mn-ea"/>
                <a:cs typeface="+mn-cs"/>
              </a:rPr>
              <a:t>Routine </a:t>
            </a:r>
            <a:r>
              <a:rPr lang="en-US" sz="2400" dirty="0" err="1" smtClean="0">
                <a:ea typeface="+mn-ea"/>
                <a:cs typeface="+mn-cs"/>
              </a:rPr>
              <a:t>precatheterization</a:t>
            </a:r>
            <a:r>
              <a:rPr lang="en-US" sz="2400" dirty="0" smtClean="0">
                <a:ea typeface="+mn-ea"/>
                <a:cs typeface="+mn-cs"/>
              </a:rPr>
              <a:t> laboratory (e.g., ambulance or emergency room) administration of </a:t>
            </a:r>
            <a:r>
              <a:rPr lang="en-US" sz="2400" dirty="0" smtClean="0">
                <a:solidFill>
                  <a:srgbClr val="FF0000"/>
                </a:solidFill>
                <a:ea typeface="+mn-ea"/>
                <a:cs typeface="+mn-cs"/>
              </a:rPr>
              <a:t>GP </a:t>
            </a:r>
            <a:r>
              <a:rPr lang="en-US" sz="2400" dirty="0" err="1" smtClean="0">
                <a:solidFill>
                  <a:srgbClr val="FF0000"/>
                </a:solidFill>
                <a:ea typeface="+mn-ea"/>
                <a:cs typeface="+mn-cs"/>
              </a:rPr>
              <a:t>IIb</a:t>
            </a:r>
            <a:r>
              <a:rPr lang="en-US" sz="2400" dirty="0" smtClean="0">
                <a:solidFill>
                  <a:srgbClr val="FF0000"/>
                </a:solidFill>
                <a:ea typeface="+mn-ea"/>
                <a:cs typeface="+mn-cs"/>
              </a:rPr>
              <a:t>/</a:t>
            </a:r>
            <a:r>
              <a:rPr lang="en-US" sz="2400" dirty="0" err="1" smtClean="0">
                <a:solidFill>
                  <a:srgbClr val="FF0000"/>
                </a:solidFill>
                <a:ea typeface="+mn-ea"/>
                <a:cs typeface="+mn-cs"/>
              </a:rPr>
              <a:t>IIIa</a:t>
            </a:r>
            <a:r>
              <a:rPr lang="en-US" sz="2400" dirty="0" smtClean="0">
                <a:solidFill>
                  <a:srgbClr val="FF0000"/>
                </a:solidFill>
                <a:ea typeface="+mn-ea"/>
                <a:cs typeface="+mn-cs"/>
              </a:rPr>
              <a:t> inhibitors as part of an upstream strategy for patients with STEMI undergoing PCI is not beneficial.</a:t>
            </a:r>
          </a:p>
          <a:p>
            <a:pPr marL="0" indent="0" algn="l">
              <a:buFontTx/>
              <a:buNone/>
              <a:defRPr/>
            </a:pPr>
            <a:endParaRPr lang="en-US" sz="2000" dirty="0" smtClean="0">
              <a:ea typeface="+mn-ea"/>
              <a:cs typeface="+mn-cs"/>
            </a:endParaRPr>
          </a:p>
        </p:txBody>
      </p:sp>
      <p:sp>
        <p:nvSpPr>
          <p:cNvPr id="96259" name="Rectangle 13"/>
          <p:cNvSpPr>
            <a:spLocks noGrp="1" noChangeArrowheads="1"/>
          </p:cNvSpPr>
          <p:nvPr>
            <p:ph type="title" idx="4294967295"/>
          </p:nvPr>
        </p:nvSpPr>
        <p:spPr>
          <a:xfrm>
            <a:off x="382588" y="228600"/>
            <a:ext cx="8229600" cy="1524000"/>
          </a:xfrm>
          <a:noFill/>
        </p:spPr>
        <p:txBody>
          <a:bodyPr/>
          <a:lstStyle/>
          <a:p>
            <a:pPr marL="742950" indent="-742950"/>
            <a:r>
              <a:rPr lang="en-US" sz="3200" b="1" smtClean="0">
                <a:solidFill>
                  <a:schemeClr val="accent2"/>
                </a:solidFill>
                <a:latin typeface="Garamond" pitchFamily="18" charset="0"/>
                <a:ea typeface="Arial Unicode MS" pitchFamily="34" charset="-128"/>
                <a:cs typeface="Arial Unicode MS" pitchFamily="34" charset="-128"/>
              </a:rPr>
              <a:t>Intravenous Antiplatelet Therapy: STEMI (cont.)</a:t>
            </a:r>
          </a:p>
        </p:txBody>
      </p:sp>
      <p:sp>
        <p:nvSpPr>
          <p:cNvPr id="9626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626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626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626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626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61925" y="2120900"/>
            <a:ext cx="1216025" cy="942975"/>
            <a:chOff x="3986" y="942"/>
            <a:chExt cx="766" cy="594"/>
          </a:xfrm>
        </p:grpSpPr>
        <p:sp>
          <p:nvSpPr>
            <p:cNvPr id="9626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626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627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627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627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627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627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627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6266" name="WordArt 622"/>
          <p:cNvSpPr>
            <a:spLocks noChangeArrowheads="1" noChangeShapeType="1" noTextEdit="1"/>
          </p:cNvSpPr>
          <p:nvPr/>
        </p:nvSpPr>
        <p:spPr bwMode="auto">
          <a:xfrm>
            <a:off x="1157288" y="2541588"/>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96267" name="TextBox 1"/>
          <p:cNvSpPr txBox="1">
            <a:spLocks noChangeArrowheads="1"/>
          </p:cNvSpPr>
          <p:nvPr/>
        </p:nvSpPr>
        <p:spPr bwMode="auto">
          <a:xfrm>
            <a:off x="144463" y="3067050"/>
            <a:ext cx="1616075" cy="646113"/>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Coronary Stents</a:t>
            </a:r>
          </a:p>
        </p:txBody>
      </p:sp>
      <p:sp>
        <p:nvSpPr>
          <p:cNvPr id="70659"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ransition spd="med">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4294967295"/>
          </p:nvPr>
        </p:nvSpPr>
        <p:spPr>
          <a:xfrm>
            <a:off x="2133600" y="1981200"/>
            <a:ext cx="6624638" cy="4114800"/>
          </a:xfrm>
        </p:spPr>
        <p:txBody>
          <a:bodyPr/>
          <a:lstStyle/>
          <a:p>
            <a:pPr algn="l" rtl="0">
              <a:buFontTx/>
              <a:buNone/>
            </a:pPr>
            <a:r>
              <a:rPr lang="en-US" sz="2400" dirty="0" smtClean="0"/>
              <a:t>    In UA/NSTEMI patients with high-risk features (e.g., elevated </a:t>
            </a:r>
            <a:r>
              <a:rPr lang="en-US" sz="2400" dirty="0" err="1" smtClean="0"/>
              <a:t>troponin</a:t>
            </a:r>
            <a:r>
              <a:rPr lang="en-US" sz="2400" dirty="0" smtClean="0"/>
              <a:t> level) not treated with </a:t>
            </a:r>
            <a:r>
              <a:rPr lang="en-US" sz="2400" dirty="0" err="1" smtClean="0"/>
              <a:t>bivalirudin</a:t>
            </a:r>
            <a:r>
              <a:rPr lang="en-US" sz="2400" dirty="0" smtClean="0"/>
              <a:t> and </a:t>
            </a:r>
            <a:r>
              <a:rPr lang="en-US" sz="2400" dirty="0" smtClean="0">
                <a:solidFill>
                  <a:srgbClr val="FF0000"/>
                </a:solidFill>
              </a:rPr>
              <a:t>not adequately </a:t>
            </a:r>
            <a:r>
              <a:rPr lang="en-US" sz="2400" dirty="0" smtClean="0"/>
              <a:t>pretreated with </a:t>
            </a:r>
            <a:r>
              <a:rPr lang="en-US" sz="2400" dirty="0" err="1" smtClean="0"/>
              <a:t>clopidogrel</a:t>
            </a:r>
            <a:r>
              <a:rPr lang="en-US" sz="2400" dirty="0" smtClean="0"/>
              <a:t>, it is useful at the time of PCI to administer a GP </a:t>
            </a:r>
            <a:r>
              <a:rPr lang="en-US" sz="2400" dirty="0" err="1" smtClean="0"/>
              <a:t>IIb</a:t>
            </a:r>
            <a:r>
              <a:rPr lang="en-US" sz="2400" dirty="0" smtClean="0"/>
              <a:t>/</a:t>
            </a:r>
            <a:r>
              <a:rPr lang="en-US" sz="2400" dirty="0" err="1" smtClean="0"/>
              <a:t>IIIa</a:t>
            </a:r>
            <a:r>
              <a:rPr lang="en-US" sz="2400" dirty="0" smtClean="0"/>
              <a:t> inhibitor (</a:t>
            </a:r>
            <a:r>
              <a:rPr lang="en-US" sz="2400" dirty="0" err="1" smtClean="0"/>
              <a:t>abciximab</a:t>
            </a:r>
            <a:r>
              <a:rPr lang="en-US" sz="2400" dirty="0" smtClean="0"/>
              <a:t>, double-bolus </a:t>
            </a:r>
            <a:r>
              <a:rPr lang="en-US" sz="2400" dirty="0" err="1" smtClean="0"/>
              <a:t>eptifibatide</a:t>
            </a:r>
            <a:r>
              <a:rPr lang="en-US" sz="2400" dirty="0" smtClean="0"/>
              <a:t>, or high-bolus dose </a:t>
            </a:r>
            <a:r>
              <a:rPr lang="en-US" sz="2400" dirty="0" err="1" smtClean="0"/>
              <a:t>tirofiban</a:t>
            </a:r>
            <a:r>
              <a:rPr lang="en-US" sz="2400" dirty="0" smtClean="0"/>
              <a:t>) in patients treated with UFH.</a:t>
            </a:r>
          </a:p>
          <a:p>
            <a:pPr algn="l" rtl="0">
              <a:buFontTx/>
              <a:buNone/>
            </a:pPr>
            <a:endParaRPr lang="en-US" sz="2000" b="1" dirty="0" smtClean="0"/>
          </a:p>
        </p:txBody>
      </p:sp>
      <p:sp>
        <p:nvSpPr>
          <p:cNvPr id="97283"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Intravenous Antiplatelet Therapy : UA/NSTEMI </a:t>
            </a:r>
          </a:p>
        </p:txBody>
      </p:sp>
      <p:sp>
        <p:nvSpPr>
          <p:cNvPr id="9728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728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728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728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728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458788" y="2095500"/>
            <a:ext cx="1216025" cy="942975"/>
            <a:chOff x="3986" y="942"/>
            <a:chExt cx="766" cy="594"/>
          </a:xfrm>
        </p:grpSpPr>
        <p:sp>
          <p:nvSpPr>
            <p:cNvPr id="9729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729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729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729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729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729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729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729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7290" name="WordArt 949"/>
          <p:cNvSpPr>
            <a:spLocks noChangeArrowheads="1" noChangeShapeType="1" noTextEdit="1"/>
          </p:cNvSpPr>
          <p:nvPr/>
        </p:nvSpPr>
        <p:spPr bwMode="auto">
          <a:xfrm>
            <a:off x="504825" y="252253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body" idx="4294967295"/>
          </p:nvPr>
        </p:nvSpPr>
        <p:spPr>
          <a:xfrm>
            <a:off x="1524000" y="1981200"/>
            <a:ext cx="7234238" cy="4114800"/>
          </a:xfrm>
        </p:spPr>
        <p:txBody>
          <a:bodyPr/>
          <a:lstStyle/>
          <a:p>
            <a:pPr algn="l" rtl="0">
              <a:buFontTx/>
              <a:buNone/>
            </a:pPr>
            <a:r>
              <a:rPr lang="en-US" sz="2400" dirty="0" smtClean="0"/>
              <a:t>    In UA/NSTEMI patients with high-risk features (e.g., elevated </a:t>
            </a:r>
            <a:r>
              <a:rPr lang="en-US" sz="2400" dirty="0" err="1" smtClean="0"/>
              <a:t>troponin</a:t>
            </a:r>
            <a:r>
              <a:rPr lang="en-US" sz="2400" dirty="0" smtClean="0"/>
              <a:t> level) treated with UFH and </a:t>
            </a:r>
            <a:r>
              <a:rPr lang="en-US" sz="2400" dirty="0" smtClean="0">
                <a:solidFill>
                  <a:srgbClr val="FF0000"/>
                </a:solidFill>
              </a:rPr>
              <a:t>adequately pretreated</a:t>
            </a:r>
            <a:r>
              <a:rPr lang="en-US" sz="2400" dirty="0" smtClean="0"/>
              <a:t> with </a:t>
            </a:r>
            <a:r>
              <a:rPr lang="en-US" sz="2400" dirty="0" err="1" smtClean="0"/>
              <a:t>clopidogrel</a:t>
            </a:r>
            <a:r>
              <a:rPr lang="en-US" sz="2400" dirty="0" smtClean="0"/>
              <a:t>, it is reasonable at the time of PCI to administer a GP </a:t>
            </a:r>
            <a:r>
              <a:rPr lang="en-US" sz="2400" dirty="0" err="1" smtClean="0"/>
              <a:t>IIb</a:t>
            </a:r>
            <a:r>
              <a:rPr lang="en-US" sz="2400" dirty="0" smtClean="0"/>
              <a:t>/</a:t>
            </a:r>
            <a:r>
              <a:rPr lang="en-US" sz="2400" dirty="0" err="1" smtClean="0"/>
              <a:t>IIIa</a:t>
            </a:r>
            <a:r>
              <a:rPr lang="en-US" sz="2400" dirty="0" smtClean="0"/>
              <a:t> inhibitor (</a:t>
            </a:r>
            <a:r>
              <a:rPr lang="en-US" sz="2400" dirty="0" err="1" smtClean="0"/>
              <a:t>abciximab</a:t>
            </a:r>
            <a:r>
              <a:rPr lang="en-US" sz="2400" dirty="0" smtClean="0"/>
              <a:t>, double-bolus </a:t>
            </a:r>
            <a:r>
              <a:rPr lang="en-US" sz="2400" dirty="0" err="1" smtClean="0"/>
              <a:t>eptifibatide</a:t>
            </a:r>
            <a:r>
              <a:rPr lang="en-US" sz="2400" dirty="0" smtClean="0"/>
              <a:t>, or high-bolus dose </a:t>
            </a:r>
            <a:r>
              <a:rPr lang="en-US" sz="2400" dirty="0" err="1" smtClean="0"/>
              <a:t>tirofiban</a:t>
            </a:r>
            <a:r>
              <a:rPr lang="en-US" sz="2400" dirty="0" smtClean="0"/>
              <a:t>).</a:t>
            </a:r>
          </a:p>
          <a:p>
            <a:pPr algn="l" rtl="0">
              <a:buFontTx/>
              <a:buNone/>
            </a:pPr>
            <a:endParaRPr lang="en-US" sz="2000" dirty="0" smtClean="0"/>
          </a:p>
        </p:txBody>
      </p:sp>
      <p:sp>
        <p:nvSpPr>
          <p:cNvPr id="98307"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Intravenous Antiplatelet Therapy : UA/NSTEMI (cont.)</a:t>
            </a:r>
          </a:p>
        </p:txBody>
      </p:sp>
      <p:sp>
        <p:nvSpPr>
          <p:cNvPr id="9830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830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831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831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831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9831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831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831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831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831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832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832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832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8314" name="WordArt 622"/>
          <p:cNvSpPr>
            <a:spLocks noChangeArrowheads="1" noChangeShapeType="1" noTextEdit="1"/>
          </p:cNvSpPr>
          <p:nvPr/>
        </p:nvSpPr>
        <p:spPr bwMode="auto">
          <a:xfrm>
            <a:off x="609600" y="2408238"/>
            <a:ext cx="152400"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pic>
        <p:nvPicPr>
          <p:cNvPr id="2050" name="Picture 2"/>
          <p:cNvPicPr>
            <a:picLocks noChangeAspect="1" noChangeArrowheads="1"/>
          </p:cNvPicPr>
          <p:nvPr/>
        </p:nvPicPr>
        <p:blipFill>
          <a:blip r:embed="rId3" cstate="print"/>
          <a:srcRect/>
          <a:stretch>
            <a:fillRect/>
          </a:stretch>
        </p:blipFill>
        <p:spPr bwMode="auto">
          <a:xfrm>
            <a:off x="914400" y="4444008"/>
            <a:ext cx="7543799" cy="2175867"/>
          </a:xfrm>
          <a:prstGeom prst="rect">
            <a:avLst/>
          </a:prstGeom>
          <a:noFill/>
          <a:ln w="9525">
            <a:noFill/>
            <a:miter lim="800000"/>
            <a:headEnd/>
            <a:tailEnd/>
          </a:ln>
        </p:spPr>
      </p:pic>
      <p:sp>
        <p:nvSpPr>
          <p:cNvPr id="20" name="Oval 19"/>
          <p:cNvSpPr/>
          <p:nvPr/>
        </p:nvSpPr>
        <p:spPr>
          <a:xfrm>
            <a:off x="381000" y="1905000"/>
            <a:ext cx="533400" cy="1295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21" name="Oval 20"/>
          <p:cNvSpPr/>
          <p:nvPr/>
        </p:nvSpPr>
        <p:spPr>
          <a:xfrm>
            <a:off x="914400" y="4648200"/>
            <a:ext cx="533400" cy="1295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strips(downLeft)">
                                      <p:cBhvr>
                                        <p:cTn id="14" dur="1000"/>
                                        <p:tgtEl>
                                          <p:spTgt spid="20"/>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strips(downLeft)">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1981200" y="1981200"/>
            <a:ext cx="6697663" cy="4114800"/>
          </a:xfrm>
        </p:spPr>
        <p:txBody>
          <a:bodyPr/>
          <a:lstStyle/>
          <a:p>
            <a:pPr algn="l" rtl="0">
              <a:buFontTx/>
              <a:buNone/>
              <a:defRPr/>
            </a:pPr>
            <a:r>
              <a:rPr lang="en-US" sz="2400" b="1" dirty="0" smtClean="0">
                <a:ea typeface="+mn-ea"/>
                <a:cs typeface="+mn-cs"/>
              </a:rPr>
              <a:t>    </a:t>
            </a:r>
            <a:r>
              <a:rPr lang="en-US" sz="2400" dirty="0" smtClean="0">
                <a:ea typeface="+mn-ea"/>
                <a:cs typeface="+mn-cs"/>
              </a:rPr>
              <a:t>In patients undergoing </a:t>
            </a:r>
            <a:r>
              <a:rPr lang="en-US" sz="2400" dirty="0" smtClean="0">
                <a:solidFill>
                  <a:srgbClr val="FF0000"/>
                </a:solidFill>
                <a:ea typeface="+mn-ea"/>
                <a:cs typeface="+mn-cs"/>
              </a:rPr>
              <a:t>elective</a:t>
            </a:r>
            <a:r>
              <a:rPr lang="en-US" sz="2400" dirty="0" smtClean="0">
                <a:ea typeface="+mn-ea"/>
                <a:cs typeface="+mn-cs"/>
              </a:rPr>
              <a:t> PCI treated with UFH </a:t>
            </a:r>
            <a:r>
              <a:rPr lang="en-US" sz="2400" dirty="0" smtClean="0">
                <a:solidFill>
                  <a:srgbClr val="FF0000"/>
                </a:solidFill>
                <a:ea typeface="+mn-ea"/>
                <a:cs typeface="+mn-cs"/>
              </a:rPr>
              <a:t>and not pretreated with clopidogrel</a:t>
            </a:r>
            <a:r>
              <a:rPr lang="en-US" sz="2400" dirty="0" smtClean="0">
                <a:ea typeface="+mn-ea"/>
                <a:cs typeface="+mn-cs"/>
              </a:rPr>
              <a:t>, it is reasonable to administer a GP </a:t>
            </a:r>
            <a:r>
              <a:rPr lang="en-US" sz="2400" dirty="0" err="1" smtClean="0">
                <a:ea typeface="+mn-ea"/>
                <a:cs typeface="+mn-cs"/>
              </a:rPr>
              <a:t>IIb</a:t>
            </a:r>
            <a:r>
              <a:rPr lang="en-US" sz="2400" dirty="0" smtClean="0">
                <a:ea typeface="+mn-ea"/>
                <a:cs typeface="+mn-cs"/>
              </a:rPr>
              <a:t>/</a:t>
            </a:r>
            <a:r>
              <a:rPr lang="en-US" sz="2400" dirty="0" err="1" smtClean="0">
                <a:ea typeface="+mn-ea"/>
                <a:cs typeface="+mn-cs"/>
              </a:rPr>
              <a:t>IIIa</a:t>
            </a:r>
            <a:r>
              <a:rPr lang="en-US" sz="2400" dirty="0" smtClean="0">
                <a:ea typeface="+mn-ea"/>
                <a:cs typeface="+mn-cs"/>
              </a:rPr>
              <a:t> inhibitor (abciximab, double-bolus </a:t>
            </a:r>
            <a:r>
              <a:rPr lang="en-US" sz="2400" dirty="0" err="1" smtClean="0">
                <a:ea typeface="+mn-ea"/>
                <a:cs typeface="+mn-cs"/>
              </a:rPr>
              <a:t>eptifibatide</a:t>
            </a:r>
            <a:r>
              <a:rPr lang="en-US" sz="2400" dirty="0" smtClean="0">
                <a:ea typeface="+mn-ea"/>
                <a:cs typeface="+mn-cs"/>
              </a:rPr>
              <a:t>, or high-bolus dose tirofiban).</a:t>
            </a:r>
          </a:p>
          <a:p>
            <a:pPr marL="0" indent="0" algn="l" rtl="0">
              <a:buFontTx/>
              <a:buNone/>
              <a:defRPr/>
            </a:pPr>
            <a:endParaRPr lang="en-US" sz="2000" dirty="0" smtClean="0">
              <a:ea typeface="+mn-ea"/>
              <a:cs typeface="+mn-cs"/>
            </a:endParaRPr>
          </a:p>
        </p:txBody>
      </p:sp>
      <p:sp>
        <p:nvSpPr>
          <p:cNvPr id="99331" name="Rectangle 13"/>
          <p:cNvSpPr>
            <a:spLocks noGrp="1" noChangeArrowheads="1"/>
          </p:cNvSpPr>
          <p:nvPr>
            <p:ph type="title" idx="4294967295"/>
          </p:nvPr>
        </p:nvSpPr>
        <p:spPr>
          <a:xfrm>
            <a:off x="382588" y="228600"/>
            <a:ext cx="8229600" cy="1524000"/>
          </a:xfrm>
          <a:noFill/>
        </p:spPr>
        <p:txBody>
          <a:bodyPr/>
          <a:lstStyle/>
          <a:p>
            <a:pPr marL="742950" indent="-742950"/>
            <a:r>
              <a:rPr lang="en-US" sz="3400" b="1" smtClean="0">
                <a:solidFill>
                  <a:schemeClr val="accent2"/>
                </a:solidFill>
                <a:latin typeface="Garamond" pitchFamily="18" charset="0"/>
                <a:ea typeface="Arial Unicode MS" pitchFamily="34" charset="-128"/>
                <a:cs typeface="Arial Unicode MS" pitchFamily="34" charset="-128"/>
              </a:rPr>
              <a:t>Intravenous Antiplatelet Therapy: SIHD</a:t>
            </a:r>
          </a:p>
        </p:txBody>
      </p:sp>
      <p:sp>
        <p:nvSpPr>
          <p:cNvPr id="9933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933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933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933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9933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9933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934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934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934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934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934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934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934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9338" name="WordArt 622"/>
          <p:cNvSpPr>
            <a:spLocks noChangeArrowheads="1" noChangeShapeType="1" noTextEdit="1"/>
          </p:cNvSpPr>
          <p:nvPr/>
        </p:nvSpPr>
        <p:spPr bwMode="auto">
          <a:xfrm>
            <a:off x="635000"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1524000" y="1981200"/>
            <a:ext cx="7234238" cy="4114800"/>
          </a:xfrm>
        </p:spPr>
        <p:txBody>
          <a:bodyPr/>
          <a:lstStyle/>
          <a:p>
            <a:pPr algn="l" rtl="0">
              <a:buFontTx/>
              <a:buNone/>
              <a:defRPr/>
            </a:pPr>
            <a:r>
              <a:rPr lang="en-US" sz="2400" dirty="0" smtClean="0">
                <a:ea typeface="+mn-ea"/>
                <a:cs typeface="+mn-cs"/>
              </a:rPr>
              <a:t>    In patients undergoing </a:t>
            </a:r>
            <a:r>
              <a:rPr lang="en-US" sz="2400" dirty="0" smtClean="0">
                <a:solidFill>
                  <a:srgbClr val="FF0000"/>
                </a:solidFill>
                <a:ea typeface="+mn-ea"/>
                <a:cs typeface="+mn-cs"/>
              </a:rPr>
              <a:t>elective </a:t>
            </a:r>
            <a:r>
              <a:rPr lang="en-US" sz="2400" dirty="0" smtClean="0">
                <a:ea typeface="+mn-ea"/>
                <a:cs typeface="+mn-cs"/>
              </a:rPr>
              <a:t>PCI with stent implantation treated with UFH and </a:t>
            </a:r>
            <a:r>
              <a:rPr lang="en-US" sz="2400" dirty="0" smtClean="0">
                <a:solidFill>
                  <a:srgbClr val="FF0000"/>
                </a:solidFill>
                <a:ea typeface="+mn-ea"/>
                <a:cs typeface="+mn-cs"/>
              </a:rPr>
              <a:t>adequately pretreated with </a:t>
            </a:r>
            <a:r>
              <a:rPr lang="en-US" sz="2400" dirty="0" err="1" smtClean="0">
                <a:solidFill>
                  <a:srgbClr val="FF0000"/>
                </a:solidFill>
                <a:ea typeface="+mn-ea"/>
                <a:cs typeface="+mn-cs"/>
              </a:rPr>
              <a:t>clopidogrel</a:t>
            </a:r>
            <a:r>
              <a:rPr lang="en-US" sz="2400" dirty="0" smtClean="0">
                <a:solidFill>
                  <a:srgbClr val="FF0000"/>
                </a:solidFill>
                <a:ea typeface="+mn-ea"/>
                <a:cs typeface="+mn-cs"/>
              </a:rPr>
              <a:t>,</a:t>
            </a:r>
            <a:r>
              <a:rPr lang="en-US" sz="2400" dirty="0" smtClean="0">
                <a:ea typeface="+mn-ea"/>
                <a:cs typeface="+mn-cs"/>
              </a:rPr>
              <a:t> it might be reasonable to administer a GP </a:t>
            </a:r>
            <a:r>
              <a:rPr lang="en-US" sz="2400" dirty="0" err="1" smtClean="0">
                <a:ea typeface="+mn-ea"/>
                <a:cs typeface="+mn-cs"/>
              </a:rPr>
              <a:t>IIb</a:t>
            </a:r>
            <a:r>
              <a:rPr lang="en-US" sz="2400" dirty="0" smtClean="0">
                <a:ea typeface="+mn-ea"/>
                <a:cs typeface="+mn-cs"/>
              </a:rPr>
              <a:t>/</a:t>
            </a:r>
            <a:r>
              <a:rPr lang="en-US" sz="2400" dirty="0" err="1" smtClean="0">
                <a:ea typeface="+mn-ea"/>
                <a:cs typeface="+mn-cs"/>
              </a:rPr>
              <a:t>IIIa</a:t>
            </a:r>
            <a:r>
              <a:rPr lang="en-US" sz="2400" dirty="0" smtClean="0">
                <a:ea typeface="+mn-ea"/>
                <a:cs typeface="+mn-cs"/>
              </a:rPr>
              <a:t> inhibitor (</a:t>
            </a:r>
            <a:r>
              <a:rPr lang="en-US" sz="2400" dirty="0" err="1" smtClean="0">
                <a:ea typeface="+mn-ea"/>
                <a:cs typeface="+mn-cs"/>
              </a:rPr>
              <a:t>abciximab</a:t>
            </a:r>
            <a:r>
              <a:rPr lang="en-US" sz="2400" dirty="0" smtClean="0">
                <a:ea typeface="+mn-ea"/>
                <a:cs typeface="+mn-cs"/>
              </a:rPr>
              <a:t>, double-bolus </a:t>
            </a:r>
            <a:r>
              <a:rPr lang="en-US" sz="2400" dirty="0" err="1" smtClean="0">
                <a:ea typeface="+mn-ea"/>
                <a:cs typeface="+mn-cs"/>
              </a:rPr>
              <a:t>eptifibatide</a:t>
            </a:r>
            <a:r>
              <a:rPr lang="en-US" sz="2400" dirty="0" smtClean="0">
                <a:ea typeface="+mn-ea"/>
                <a:cs typeface="+mn-cs"/>
              </a:rPr>
              <a:t>, or high-bolus dose </a:t>
            </a:r>
            <a:r>
              <a:rPr lang="en-US" sz="2400" dirty="0" err="1" smtClean="0">
                <a:ea typeface="+mn-ea"/>
                <a:cs typeface="+mn-cs"/>
              </a:rPr>
              <a:t>tirofiban</a:t>
            </a:r>
            <a:r>
              <a:rPr lang="en-US" sz="2400" dirty="0" smtClean="0">
                <a:ea typeface="+mn-ea"/>
                <a:cs typeface="+mn-cs"/>
              </a:rPr>
              <a:t>).</a:t>
            </a:r>
          </a:p>
          <a:p>
            <a:pPr marL="0" indent="0" algn="l" rtl="0">
              <a:buFontTx/>
              <a:buNone/>
              <a:defRPr/>
            </a:pPr>
            <a:endParaRPr lang="en-US" sz="2000" dirty="0" smtClean="0">
              <a:ea typeface="+mn-ea"/>
              <a:cs typeface="+mn-cs"/>
            </a:endParaRPr>
          </a:p>
        </p:txBody>
      </p:sp>
      <p:sp>
        <p:nvSpPr>
          <p:cNvPr id="100355" name="Rectangle 13"/>
          <p:cNvSpPr>
            <a:spLocks noGrp="1" noChangeArrowheads="1"/>
          </p:cNvSpPr>
          <p:nvPr>
            <p:ph type="title" idx="4294967295"/>
          </p:nvPr>
        </p:nvSpPr>
        <p:spPr>
          <a:xfrm>
            <a:off x="498475" y="228600"/>
            <a:ext cx="8340725" cy="1524000"/>
          </a:xfrm>
          <a:noFill/>
        </p:spPr>
        <p:txBody>
          <a:bodyPr/>
          <a:lstStyle/>
          <a:p>
            <a:pPr marL="742950" indent="-742950"/>
            <a:r>
              <a:rPr lang="en-US" sz="3400" b="1" smtClean="0">
                <a:solidFill>
                  <a:schemeClr val="accent2"/>
                </a:solidFill>
                <a:latin typeface="Garamond" pitchFamily="18" charset="0"/>
                <a:ea typeface="Arial Unicode MS" pitchFamily="34" charset="-128"/>
                <a:cs typeface="Arial Unicode MS" pitchFamily="34" charset="-128"/>
              </a:rPr>
              <a:t>Intravenous Antiplatelet Therapy: SIHD (cont.)</a:t>
            </a:r>
          </a:p>
        </p:txBody>
      </p:sp>
      <p:sp>
        <p:nvSpPr>
          <p:cNvPr id="10035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035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035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035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036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036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036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036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036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036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036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036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0361" name="WordArt 622"/>
          <p:cNvSpPr>
            <a:spLocks noChangeArrowheads="1" noChangeShapeType="1" noTextEdit="1"/>
          </p:cNvSpPr>
          <p:nvPr/>
        </p:nvSpPr>
        <p:spPr bwMode="auto">
          <a:xfrm>
            <a:off x="895350" y="2422525"/>
            <a:ext cx="152400"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pic>
        <p:nvPicPr>
          <p:cNvPr id="18" name="Picture 2"/>
          <p:cNvPicPr>
            <a:picLocks noChangeAspect="1" noChangeArrowheads="1"/>
          </p:cNvPicPr>
          <p:nvPr/>
        </p:nvPicPr>
        <p:blipFill>
          <a:blip r:embed="rId3" cstate="print"/>
          <a:srcRect/>
          <a:stretch>
            <a:fillRect/>
          </a:stretch>
        </p:blipFill>
        <p:spPr bwMode="auto">
          <a:xfrm>
            <a:off x="1371600" y="4191000"/>
            <a:ext cx="6705600" cy="2162175"/>
          </a:xfrm>
          <a:prstGeom prst="rect">
            <a:avLst/>
          </a:prstGeom>
          <a:noFill/>
          <a:ln w="9525">
            <a:noFill/>
            <a:miter lim="800000"/>
            <a:headEnd/>
            <a:tailEnd/>
          </a:ln>
        </p:spPr>
      </p:pic>
      <p:sp>
        <p:nvSpPr>
          <p:cNvPr id="19" name="Oval 18"/>
          <p:cNvSpPr/>
          <p:nvPr/>
        </p:nvSpPr>
        <p:spPr>
          <a:xfrm>
            <a:off x="762000" y="1905000"/>
            <a:ext cx="4572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20" name="Oval 19"/>
          <p:cNvSpPr/>
          <p:nvPr/>
        </p:nvSpPr>
        <p:spPr>
          <a:xfrm>
            <a:off x="1600200" y="4343400"/>
            <a:ext cx="457200" cy="1295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strips(downLeft)">
                                      <p:cBhvr>
                                        <p:cTn id="14" dur="10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strips(downLeft)">
                                      <p:cBhvr>
                                        <p:cTn id="1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4294967295"/>
          </p:nvPr>
        </p:nvSpPr>
        <p:spPr>
          <a:xfrm>
            <a:off x="1524000" y="2500313"/>
            <a:ext cx="7234238" cy="3595687"/>
          </a:xfrm>
        </p:spPr>
        <p:txBody>
          <a:bodyPr/>
          <a:lstStyle/>
          <a:p>
            <a:pPr algn="l" rtl="0">
              <a:buFontTx/>
              <a:buNone/>
            </a:pPr>
            <a:r>
              <a:rPr lang="en-US" sz="2400" b="1" dirty="0" smtClean="0"/>
              <a:t>    </a:t>
            </a:r>
            <a:r>
              <a:rPr lang="en-US" sz="2400" dirty="0" smtClean="0"/>
              <a:t>An anticoagulant should be administered to patients undergoing PCI.</a:t>
            </a:r>
            <a:endParaRPr lang="en-US" sz="2000" dirty="0" smtClean="0"/>
          </a:p>
        </p:txBody>
      </p:sp>
      <p:sp>
        <p:nvSpPr>
          <p:cNvPr id="101379" name="Rectangle 13"/>
          <p:cNvSpPr>
            <a:spLocks noGrp="1" noChangeArrowheads="1"/>
          </p:cNvSpPr>
          <p:nvPr>
            <p:ph type="title" idx="4294967295"/>
          </p:nvPr>
        </p:nvSpPr>
        <p:spPr>
          <a:xfrm>
            <a:off x="382588" y="228600"/>
            <a:ext cx="8229600" cy="15240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Antiocoagulant Therapy: Use of Parenteral Anticoagulants During PCI</a:t>
            </a:r>
          </a:p>
        </p:txBody>
      </p:sp>
      <p:sp>
        <p:nvSpPr>
          <p:cNvPr id="10138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138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138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138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138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360613"/>
            <a:ext cx="1216025" cy="942975"/>
            <a:chOff x="3986" y="942"/>
            <a:chExt cx="766" cy="594"/>
          </a:xfrm>
        </p:grpSpPr>
        <p:sp>
          <p:nvSpPr>
            <p:cNvPr id="10138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138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138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139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139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139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139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139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1386" name="Freeform 289"/>
          <p:cNvSpPr>
            <a:spLocks/>
          </p:cNvSpPr>
          <p:nvPr/>
        </p:nvSpPr>
        <p:spPr bwMode="auto">
          <a:xfrm>
            <a:off x="290513" y="2724150"/>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ransition spd="med">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body" idx="4294967295"/>
          </p:nvPr>
        </p:nvSpPr>
        <p:spPr>
          <a:xfrm>
            <a:off x="1752600" y="1981200"/>
            <a:ext cx="7005638" cy="4114800"/>
          </a:xfrm>
        </p:spPr>
        <p:txBody>
          <a:bodyPr/>
          <a:lstStyle/>
          <a:p>
            <a:pPr algn="l" rtl="0">
              <a:buFontTx/>
              <a:buNone/>
            </a:pPr>
            <a:r>
              <a:rPr lang="en-US" sz="2400" b="1" dirty="0" smtClean="0"/>
              <a:t>    </a:t>
            </a:r>
            <a:r>
              <a:rPr lang="en-US" sz="2400" dirty="0" smtClean="0"/>
              <a:t>Administration of intravenous UFH is useful in patients undergoing PCI.</a:t>
            </a:r>
            <a:endParaRPr lang="en-US" sz="2000" dirty="0" smtClean="0"/>
          </a:p>
        </p:txBody>
      </p:sp>
      <p:sp>
        <p:nvSpPr>
          <p:cNvPr id="102403"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Antiocoagulant Therapy: UFH</a:t>
            </a:r>
          </a:p>
        </p:txBody>
      </p:sp>
      <p:sp>
        <p:nvSpPr>
          <p:cNvPr id="10240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240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240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240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240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241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241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241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241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241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241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241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241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2410" name="Freeform 289"/>
          <p:cNvSpPr>
            <a:spLocks/>
          </p:cNvSpPr>
          <p:nvPr/>
        </p:nvSpPr>
        <p:spPr bwMode="auto">
          <a:xfrm>
            <a:off x="288925" y="239553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ransition spd="med">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4294967295"/>
          </p:nvPr>
        </p:nvSpPr>
        <p:spPr>
          <a:xfrm>
            <a:off x="1676400" y="1600200"/>
            <a:ext cx="7158038" cy="4781550"/>
          </a:xfrm>
        </p:spPr>
        <p:txBody>
          <a:bodyPr/>
          <a:lstStyle/>
          <a:p>
            <a:pPr algn="l" rtl="0">
              <a:buFontTx/>
              <a:buNone/>
            </a:pPr>
            <a:r>
              <a:rPr lang="en-US" sz="1800" b="1" dirty="0" smtClean="0"/>
              <a:t>  	</a:t>
            </a:r>
            <a:r>
              <a:rPr lang="en-US" sz="1800" dirty="0" smtClean="0"/>
              <a:t>An additional dose of </a:t>
            </a:r>
            <a:r>
              <a:rPr lang="en-US" sz="1800" dirty="0" smtClean="0">
                <a:solidFill>
                  <a:srgbClr val="FF0000"/>
                </a:solidFill>
              </a:rPr>
              <a:t>0.3 mg/kg </a:t>
            </a:r>
            <a:r>
              <a:rPr lang="en-US" sz="1800" dirty="0" smtClean="0"/>
              <a:t>intravenous </a:t>
            </a:r>
            <a:r>
              <a:rPr lang="en-US" sz="1800" dirty="0" err="1" smtClean="0"/>
              <a:t>enoxaparin</a:t>
            </a:r>
            <a:r>
              <a:rPr lang="en-US" sz="1800" dirty="0" smtClean="0"/>
              <a:t> should be administered at the time of PCI to patients who </a:t>
            </a:r>
            <a:r>
              <a:rPr lang="en-US" sz="1800" dirty="0" smtClean="0">
                <a:solidFill>
                  <a:srgbClr val="FF0000"/>
                </a:solidFill>
              </a:rPr>
              <a:t>have received &lt;2 therapeutic subcutaneous doses (e.g., 1 mg/kg) or received the last subcutaneous </a:t>
            </a:r>
            <a:r>
              <a:rPr lang="en-US" sz="1800" dirty="0" err="1" smtClean="0">
                <a:solidFill>
                  <a:srgbClr val="FF0000"/>
                </a:solidFill>
              </a:rPr>
              <a:t>enoxaparin</a:t>
            </a:r>
            <a:r>
              <a:rPr lang="en-US" sz="1800" dirty="0" smtClean="0">
                <a:solidFill>
                  <a:srgbClr val="FF0000"/>
                </a:solidFill>
              </a:rPr>
              <a:t> dose 8 to12 hours prior to PCI.</a:t>
            </a:r>
          </a:p>
          <a:p>
            <a:pPr algn="l" rtl="0">
              <a:buFontTx/>
              <a:buNone/>
            </a:pPr>
            <a:endParaRPr lang="en-US" sz="1800" dirty="0" smtClean="0"/>
          </a:p>
          <a:p>
            <a:pPr algn="l" rtl="0">
              <a:buFontTx/>
              <a:buNone/>
            </a:pPr>
            <a:r>
              <a:rPr lang="en-US" sz="1800" dirty="0" smtClean="0"/>
              <a:t>   </a:t>
            </a:r>
          </a:p>
          <a:p>
            <a:pPr algn="l" rtl="0">
              <a:buFontTx/>
              <a:buNone/>
            </a:pPr>
            <a:r>
              <a:rPr lang="en-US" sz="1800" dirty="0" smtClean="0"/>
              <a:t> Performance of PCI with </a:t>
            </a:r>
            <a:r>
              <a:rPr lang="en-US" sz="1800" dirty="0" err="1" smtClean="0"/>
              <a:t>enoxaparin</a:t>
            </a:r>
            <a:r>
              <a:rPr lang="en-US" sz="1800" dirty="0" smtClean="0"/>
              <a:t> may be reasonable in patients either treated with </a:t>
            </a:r>
            <a:r>
              <a:rPr lang="ja-JP" altLang="en-US" sz="1800" smtClean="0"/>
              <a:t>“</a:t>
            </a:r>
            <a:r>
              <a:rPr lang="en-US" altLang="ja-JP" sz="1800" dirty="0" smtClean="0"/>
              <a:t>upstream</a:t>
            </a:r>
            <a:r>
              <a:rPr lang="ja-JP" altLang="en-US" sz="1800" smtClean="0"/>
              <a:t>”</a:t>
            </a:r>
            <a:r>
              <a:rPr lang="en-US" altLang="ja-JP" sz="1800" dirty="0" smtClean="0"/>
              <a:t> subcutaneous </a:t>
            </a:r>
            <a:r>
              <a:rPr lang="en-US" altLang="ja-JP" sz="1800" dirty="0" err="1" smtClean="0"/>
              <a:t>enoxaparin</a:t>
            </a:r>
            <a:r>
              <a:rPr lang="en-US" altLang="ja-JP" sz="1800" dirty="0" smtClean="0"/>
              <a:t> for UA/NSTEMI or who have not received prior </a:t>
            </a:r>
            <a:r>
              <a:rPr lang="en-US" altLang="ja-JP" sz="1800" dirty="0" err="1" smtClean="0"/>
              <a:t>antithrombin</a:t>
            </a:r>
            <a:r>
              <a:rPr lang="en-US" altLang="ja-JP" sz="1800" dirty="0" smtClean="0"/>
              <a:t> therapy and are administered intravenous </a:t>
            </a:r>
            <a:r>
              <a:rPr lang="en-US" altLang="ja-JP" sz="1800" dirty="0" err="1" smtClean="0"/>
              <a:t>enoxaparin</a:t>
            </a:r>
            <a:r>
              <a:rPr lang="en-US" altLang="ja-JP" sz="1800" dirty="0" smtClean="0"/>
              <a:t> at the time of PCI.</a:t>
            </a:r>
          </a:p>
          <a:p>
            <a:pPr algn="l" rtl="0">
              <a:buFontTx/>
              <a:buNone/>
            </a:pPr>
            <a:endParaRPr lang="en-US" sz="1800" dirty="0" smtClean="0"/>
          </a:p>
          <a:p>
            <a:pPr algn="l" rtl="0">
              <a:buFontTx/>
              <a:buNone/>
            </a:pPr>
            <a:r>
              <a:rPr lang="en-US" sz="1800" dirty="0" smtClean="0"/>
              <a:t>      UFH </a:t>
            </a:r>
            <a:r>
              <a:rPr lang="en-US" sz="1800" dirty="0" smtClean="0">
                <a:solidFill>
                  <a:srgbClr val="FF0000"/>
                </a:solidFill>
              </a:rPr>
              <a:t>should not be given </a:t>
            </a:r>
            <a:r>
              <a:rPr lang="en-US" sz="1800" dirty="0" smtClean="0"/>
              <a:t>to patients already receiving therapeutic subcutaneous </a:t>
            </a:r>
            <a:r>
              <a:rPr lang="en-US" sz="1800" dirty="0" err="1" smtClean="0"/>
              <a:t>enoxaparin</a:t>
            </a:r>
            <a:r>
              <a:rPr lang="en-US" sz="1800" dirty="0" smtClean="0"/>
              <a:t>.</a:t>
            </a:r>
          </a:p>
          <a:p>
            <a:pPr algn="l" rtl="0">
              <a:buFontTx/>
              <a:buNone/>
            </a:pPr>
            <a:endParaRPr lang="en-US" sz="1600" dirty="0" smtClean="0"/>
          </a:p>
          <a:p>
            <a:pPr algn="l" rtl="0">
              <a:buFontTx/>
              <a:buNone/>
            </a:pPr>
            <a:endParaRPr lang="en-US" sz="2000" dirty="0" smtClean="0"/>
          </a:p>
        </p:txBody>
      </p:sp>
      <p:sp>
        <p:nvSpPr>
          <p:cNvPr id="103427" name="Rectangle 13"/>
          <p:cNvSpPr>
            <a:spLocks noGrp="1" noChangeArrowheads="1"/>
          </p:cNvSpPr>
          <p:nvPr>
            <p:ph type="title" idx="4294967295"/>
          </p:nvPr>
        </p:nvSpPr>
        <p:spPr>
          <a:xfrm>
            <a:off x="338138" y="0"/>
            <a:ext cx="8229600" cy="1066800"/>
          </a:xfrm>
          <a:noFill/>
        </p:spPr>
        <p:txBody>
          <a:bodyPr/>
          <a:lstStyle/>
          <a:p>
            <a:pPr marL="742950" indent="-742950"/>
            <a:r>
              <a:rPr lang="en-US" sz="3200" b="1" smtClean="0">
                <a:solidFill>
                  <a:schemeClr val="accent2"/>
                </a:solidFill>
                <a:latin typeface="Garamond" pitchFamily="18" charset="0"/>
                <a:ea typeface="Arial Unicode MS" pitchFamily="34" charset="-128"/>
                <a:cs typeface="Arial Unicode MS" pitchFamily="34" charset="-128"/>
              </a:rPr>
              <a:t>Anticoagulant Therapy: Enoxaparin</a:t>
            </a:r>
          </a:p>
        </p:txBody>
      </p:sp>
      <p:sp>
        <p:nvSpPr>
          <p:cNvPr id="10342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2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3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3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3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33" name="WordArt 622"/>
          <p:cNvSpPr>
            <a:spLocks noChangeArrowheads="1" noChangeShapeType="1" noTextEdit="1"/>
          </p:cNvSpPr>
          <p:nvPr/>
        </p:nvSpPr>
        <p:spPr bwMode="auto">
          <a:xfrm>
            <a:off x="674688" y="1728788"/>
            <a:ext cx="152400"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3434" name="TextBox 1"/>
          <p:cNvSpPr txBox="1">
            <a:spLocks noChangeArrowheads="1"/>
          </p:cNvSpPr>
          <p:nvPr/>
        </p:nvSpPr>
        <p:spPr bwMode="auto">
          <a:xfrm>
            <a:off x="234950" y="5562600"/>
            <a:ext cx="1338263" cy="646113"/>
          </a:xfrm>
          <a:prstGeom prst="rect">
            <a:avLst/>
          </a:prstGeom>
          <a:noFill/>
          <a:ln w="9525">
            <a:noFill/>
            <a:miter lim="800000"/>
            <a:headEnd/>
            <a:tailEnd/>
          </a:ln>
        </p:spPr>
        <p:txBody>
          <a:bodyPr>
            <a:spAutoFit/>
          </a:bodyPr>
          <a:lstStyle/>
          <a:p>
            <a:pPr algn="ctr"/>
            <a:r>
              <a:rPr lang="en-US"/>
              <a:t>Harm</a:t>
            </a:r>
          </a:p>
          <a:p>
            <a:endParaRPr lang="en-US"/>
          </a:p>
        </p:txBody>
      </p:sp>
      <p:grpSp>
        <p:nvGrpSpPr>
          <p:cNvPr id="2" name="Group 6"/>
          <p:cNvGrpSpPr>
            <a:grpSpLocks/>
          </p:cNvGrpSpPr>
          <p:nvPr/>
        </p:nvGrpSpPr>
        <p:grpSpPr bwMode="auto">
          <a:xfrm>
            <a:off x="304800" y="4572000"/>
            <a:ext cx="1216025" cy="942975"/>
            <a:chOff x="3810000" y="4953000"/>
            <a:chExt cx="1216025" cy="942975"/>
          </a:xfrm>
        </p:grpSpPr>
        <p:grpSp>
          <p:nvGrpSpPr>
            <p:cNvPr id="3" name="Group 95"/>
            <p:cNvGrpSpPr>
              <a:grpSpLocks/>
            </p:cNvGrpSpPr>
            <p:nvPr/>
          </p:nvGrpSpPr>
          <p:grpSpPr bwMode="auto">
            <a:xfrm>
              <a:off x="3810000" y="4953000"/>
              <a:ext cx="1216025" cy="942975"/>
              <a:chOff x="3986" y="942"/>
              <a:chExt cx="766" cy="594"/>
            </a:xfrm>
          </p:grpSpPr>
          <p:sp>
            <p:nvSpPr>
              <p:cNvPr id="10346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6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6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6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6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346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346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346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3459" name="WordArt 622"/>
            <p:cNvSpPr>
              <a:spLocks noChangeArrowheads="1" noChangeShapeType="1" noTextEdit="1"/>
            </p:cNvSpPr>
            <p:nvPr/>
          </p:nvSpPr>
          <p:spPr bwMode="auto">
            <a:xfrm>
              <a:off x="4800600" y="5334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7"/>
          <p:cNvGrpSpPr>
            <a:grpSpLocks/>
          </p:cNvGrpSpPr>
          <p:nvPr/>
        </p:nvGrpSpPr>
        <p:grpSpPr bwMode="auto">
          <a:xfrm>
            <a:off x="311150" y="2846388"/>
            <a:ext cx="1216025" cy="942975"/>
            <a:chOff x="3810000" y="3810000"/>
            <a:chExt cx="1216025" cy="942975"/>
          </a:xfrm>
        </p:grpSpPr>
        <p:grpSp>
          <p:nvGrpSpPr>
            <p:cNvPr id="5" name="Group 95"/>
            <p:cNvGrpSpPr>
              <a:grpSpLocks/>
            </p:cNvGrpSpPr>
            <p:nvPr/>
          </p:nvGrpSpPr>
          <p:grpSpPr bwMode="auto">
            <a:xfrm>
              <a:off x="3810000" y="3810000"/>
              <a:ext cx="1216025" cy="942975"/>
              <a:chOff x="3986" y="942"/>
              <a:chExt cx="766" cy="594"/>
            </a:xfrm>
          </p:grpSpPr>
          <p:sp>
            <p:nvSpPr>
              <p:cNvPr id="10345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5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5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5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5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345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345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345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3449"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6" name="Group 3"/>
          <p:cNvGrpSpPr>
            <a:grpSpLocks/>
          </p:cNvGrpSpPr>
          <p:nvPr/>
        </p:nvGrpSpPr>
        <p:grpSpPr bwMode="auto">
          <a:xfrm>
            <a:off x="344488" y="1370013"/>
            <a:ext cx="1216025" cy="942975"/>
            <a:chOff x="3810000" y="1524000"/>
            <a:chExt cx="1216025" cy="942975"/>
          </a:xfrm>
        </p:grpSpPr>
        <p:grpSp>
          <p:nvGrpSpPr>
            <p:cNvPr id="7" name="Group 95"/>
            <p:cNvGrpSpPr>
              <a:grpSpLocks/>
            </p:cNvGrpSpPr>
            <p:nvPr/>
          </p:nvGrpSpPr>
          <p:grpSpPr bwMode="auto">
            <a:xfrm>
              <a:off x="3810000" y="1524000"/>
              <a:ext cx="1216025" cy="942975"/>
              <a:chOff x="3986" y="942"/>
              <a:chExt cx="766" cy="594"/>
            </a:xfrm>
          </p:grpSpPr>
          <p:sp>
            <p:nvSpPr>
              <p:cNvPr id="10344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4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4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4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344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344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344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344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3439"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ransition spd="med">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body" idx="4294967295"/>
          </p:nvPr>
        </p:nvSpPr>
        <p:spPr>
          <a:xfrm>
            <a:off x="1524000" y="1981200"/>
            <a:ext cx="7234238" cy="4114800"/>
          </a:xfrm>
        </p:spPr>
        <p:txBody>
          <a:bodyPr/>
          <a:lstStyle/>
          <a:p>
            <a:pPr algn="l">
              <a:buFontTx/>
              <a:buNone/>
            </a:pPr>
            <a:r>
              <a:rPr lang="en-US" sz="2200" dirty="0" smtClean="0"/>
              <a:t>    For patients undergoing PCI, </a:t>
            </a:r>
            <a:r>
              <a:rPr lang="en-US" sz="2200" dirty="0" err="1" smtClean="0"/>
              <a:t>bivalirudin</a:t>
            </a:r>
            <a:r>
              <a:rPr lang="en-US" sz="2200" dirty="0" smtClean="0"/>
              <a:t> is useful as an anticoagulant with or without prior treatment with UFH.</a:t>
            </a:r>
          </a:p>
          <a:p>
            <a:pPr algn="l">
              <a:buFontTx/>
              <a:buNone/>
            </a:pPr>
            <a:endParaRPr lang="en-US" sz="2200" dirty="0" smtClean="0"/>
          </a:p>
          <a:p>
            <a:pPr algn="l">
              <a:buFontTx/>
              <a:buNone/>
            </a:pPr>
            <a:r>
              <a:rPr lang="en-US" sz="2200" b="1" dirty="0" smtClean="0"/>
              <a:t>	</a:t>
            </a:r>
            <a:endParaRPr lang="ar-EG" sz="2200" b="1" dirty="0" smtClean="0"/>
          </a:p>
          <a:p>
            <a:pPr algn="l">
              <a:buFontTx/>
              <a:buNone/>
            </a:pPr>
            <a:r>
              <a:rPr lang="en-US" sz="2200" dirty="0" smtClean="0"/>
              <a:t>For patients with heparin-induced thrombocytopenia, it is recommended that </a:t>
            </a:r>
            <a:r>
              <a:rPr lang="en-US" sz="2200" dirty="0" err="1" smtClean="0"/>
              <a:t>bivalirudin</a:t>
            </a:r>
            <a:r>
              <a:rPr lang="en-US" sz="2200" dirty="0" smtClean="0"/>
              <a:t> or </a:t>
            </a:r>
            <a:r>
              <a:rPr lang="en-US" sz="2200" dirty="0" err="1" smtClean="0"/>
              <a:t>argatroban</a:t>
            </a:r>
            <a:r>
              <a:rPr lang="en-US" sz="2200" dirty="0" smtClean="0"/>
              <a:t> be used to replace UFH.</a:t>
            </a:r>
          </a:p>
        </p:txBody>
      </p:sp>
      <p:sp>
        <p:nvSpPr>
          <p:cNvPr id="104451" name="Rectangle 13"/>
          <p:cNvSpPr>
            <a:spLocks noGrp="1" noChangeArrowheads="1"/>
          </p:cNvSpPr>
          <p:nvPr>
            <p:ph type="title" idx="4294967295"/>
          </p:nvPr>
        </p:nvSpPr>
        <p:spPr>
          <a:xfrm>
            <a:off x="76200" y="228600"/>
            <a:ext cx="8839200" cy="15240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Antiocoagulant Therapy: Bivalirudin and Argatroban</a:t>
            </a:r>
          </a:p>
        </p:txBody>
      </p:sp>
      <p:sp>
        <p:nvSpPr>
          <p:cNvPr id="10445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445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445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445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445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448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8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8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8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8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448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448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448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4458" name="WordArt 622"/>
          <p:cNvSpPr>
            <a:spLocks noChangeArrowheads="1" noChangeShapeType="1" noTextEdit="1"/>
          </p:cNvSpPr>
          <p:nvPr/>
        </p:nvSpPr>
        <p:spPr bwMode="auto">
          <a:xfrm>
            <a:off x="303213"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04459"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28600" y="1981200"/>
            <a:ext cx="1216025" cy="942975"/>
            <a:chOff x="3986" y="942"/>
            <a:chExt cx="766" cy="594"/>
          </a:xfrm>
        </p:grpSpPr>
        <p:sp>
          <p:nvSpPr>
            <p:cNvPr id="10447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7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7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7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7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447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447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448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4461" name="WordArt 622"/>
          <p:cNvSpPr>
            <a:spLocks noChangeArrowheads="1" noChangeShapeType="1" noTextEdit="1"/>
          </p:cNvSpPr>
          <p:nvPr/>
        </p:nvSpPr>
        <p:spPr bwMode="auto">
          <a:xfrm>
            <a:off x="311150"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4" name="Group 3"/>
          <p:cNvGrpSpPr>
            <a:grpSpLocks/>
          </p:cNvGrpSpPr>
          <p:nvPr/>
        </p:nvGrpSpPr>
        <p:grpSpPr bwMode="auto">
          <a:xfrm>
            <a:off x="238125" y="3543300"/>
            <a:ext cx="1216025" cy="942975"/>
            <a:chOff x="3810000" y="1524000"/>
            <a:chExt cx="1216025" cy="942975"/>
          </a:xfrm>
        </p:grpSpPr>
        <p:grpSp>
          <p:nvGrpSpPr>
            <p:cNvPr id="5" name="Group 95"/>
            <p:cNvGrpSpPr>
              <a:grpSpLocks/>
            </p:cNvGrpSpPr>
            <p:nvPr/>
          </p:nvGrpSpPr>
          <p:grpSpPr bwMode="auto">
            <a:xfrm>
              <a:off x="3810000" y="1524000"/>
              <a:ext cx="1216025" cy="942975"/>
              <a:chOff x="3986" y="942"/>
              <a:chExt cx="766" cy="594"/>
            </a:xfrm>
          </p:grpSpPr>
          <p:sp>
            <p:nvSpPr>
              <p:cNvPr id="10446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6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6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6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446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447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447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447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4464"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body" idx="4294967295"/>
          </p:nvPr>
        </p:nvSpPr>
        <p:spPr>
          <a:xfrm>
            <a:off x="1600200" y="1752600"/>
            <a:ext cx="7158038" cy="4343400"/>
          </a:xfrm>
        </p:spPr>
        <p:txBody>
          <a:bodyPr/>
          <a:lstStyle/>
          <a:p>
            <a:pPr algn="l">
              <a:buFontTx/>
              <a:buNone/>
            </a:pPr>
            <a:r>
              <a:rPr lang="en-US" sz="2400" dirty="0" smtClean="0"/>
              <a:t>    </a:t>
            </a:r>
            <a:r>
              <a:rPr lang="en-US" sz="2400" dirty="0" err="1" smtClean="0"/>
              <a:t>Fondaparinux</a:t>
            </a:r>
            <a:r>
              <a:rPr lang="en-US" sz="2400" dirty="0" smtClean="0"/>
              <a:t> </a:t>
            </a:r>
            <a:r>
              <a:rPr lang="en-US" sz="2400" dirty="0" smtClean="0">
                <a:solidFill>
                  <a:srgbClr val="FF0000"/>
                </a:solidFill>
              </a:rPr>
              <a:t>should not be used </a:t>
            </a:r>
            <a:r>
              <a:rPr lang="en-US" sz="2400" dirty="0" smtClean="0"/>
              <a:t>as the sole anticoagulant to support PCI. An additional anticoagulant with anti-</a:t>
            </a:r>
            <a:r>
              <a:rPr lang="en-US" sz="2400" dirty="0" err="1" smtClean="0"/>
              <a:t>IIa</a:t>
            </a:r>
            <a:r>
              <a:rPr lang="en-US" sz="2400" dirty="0" smtClean="0"/>
              <a:t> activity should be administered because of the risk of catheter thrombosis.</a:t>
            </a:r>
            <a:endParaRPr lang="en-US" sz="2000" dirty="0" smtClean="0"/>
          </a:p>
        </p:txBody>
      </p:sp>
      <p:sp>
        <p:nvSpPr>
          <p:cNvPr id="105475" name="Rectangle 13"/>
          <p:cNvSpPr>
            <a:spLocks noGrp="1" noChangeArrowheads="1"/>
          </p:cNvSpPr>
          <p:nvPr>
            <p:ph type="title" idx="4294967295"/>
          </p:nvPr>
        </p:nvSpPr>
        <p:spPr>
          <a:xfrm>
            <a:off x="382588" y="228600"/>
            <a:ext cx="8229600" cy="1524000"/>
          </a:xfrm>
          <a:noFill/>
        </p:spPr>
        <p:txBody>
          <a:bodyPr/>
          <a:lstStyle/>
          <a:p>
            <a:pPr marL="742950" indent="-742950"/>
            <a:r>
              <a:rPr lang="en-US" sz="3600" b="1" smtClean="0">
                <a:solidFill>
                  <a:schemeClr val="accent2"/>
                </a:solidFill>
                <a:latin typeface="Garamond" pitchFamily="18" charset="0"/>
                <a:ea typeface="Arial Unicode MS" pitchFamily="34" charset="-128"/>
                <a:cs typeface="Arial Unicode MS" pitchFamily="34" charset="-128"/>
              </a:rPr>
              <a:t>Antiocoagulant Therapy: Fondaparinux</a:t>
            </a:r>
          </a:p>
        </p:txBody>
      </p:sp>
      <p:sp>
        <p:nvSpPr>
          <p:cNvPr id="10547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547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547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547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548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548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548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548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548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548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548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549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549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5482" name="Freeform 289"/>
          <p:cNvSpPr>
            <a:spLocks/>
          </p:cNvSpPr>
          <p:nvPr/>
        </p:nvSpPr>
        <p:spPr bwMode="auto">
          <a:xfrm>
            <a:off x="1181100" y="239553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05483" name="TextBox 1"/>
          <p:cNvSpPr txBox="1">
            <a:spLocks noChangeArrowheads="1"/>
          </p:cNvSpPr>
          <p:nvPr/>
        </p:nvSpPr>
        <p:spPr bwMode="auto">
          <a:xfrm>
            <a:off x="431800" y="2989263"/>
            <a:ext cx="749300" cy="368300"/>
          </a:xfrm>
          <a:prstGeom prst="rect">
            <a:avLst/>
          </a:prstGeom>
          <a:noFill/>
          <a:ln w="9525">
            <a:noFill/>
            <a:miter lim="800000"/>
            <a:headEnd/>
            <a:tailEnd/>
          </a:ln>
        </p:spPr>
        <p:txBody>
          <a:bodyPr wrap="none">
            <a:spAutoFit/>
          </a:bodyPr>
          <a:lstStyle/>
          <a:p>
            <a:r>
              <a:rPr lang="en-US"/>
              <a:t>Harm</a:t>
            </a:r>
          </a:p>
        </p:txBody>
      </p:sp>
    </p:spTree>
  </p:cSld>
  <p:clrMapOvr>
    <a:masterClrMapping/>
  </p:clrMapOvr>
  <p:transition spd="med">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p:cNvPicPr>
            <a:picLocks noChangeAspect="1" noChangeArrowheads="1"/>
          </p:cNvPicPr>
          <p:nvPr/>
        </p:nvPicPr>
        <p:blipFill>
          <a:blip r:embed="rId2" cstate="print"/>
          <a:srcRect/>
          <a:stretch>
            <a:fillRect/>
          </a:stretch>
        </p:blipFill>
        <p:spPr bwMode="auto">
          <a:xfrm>
            <a:off x="19050" y="1347788"/>
            <a:ext cx="9105900" cy="4162425"/>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4294967295"/>
          </p:nvPr>
        </p:nvSpPr>
        <p:spPr>
          <a:xfrm>
            <a:off x="3124200" y="1352550"/>
            <a:ext cx="5634038" cy="4667250"/>
          </a:xfrm>
        </p:spPr>
        <p:txBody>
          <a:bodyPr/>
          <a:lstStyle/>
          <a:p>
            <a:pPr marL="0" indent="0" algn="l" rtl="0">
              <a:buFontTx/>
              <a:buNone/>
            </a:pPr>
            <a:r>
              <a:rPr lang="en-US" sz="2000" dirty="0" smtClean="0"/>
              <a:t>Before implantation of DES, the interventional cardiologist should discuss with the patient the need for and duration of DAPT and the ability of the patient to comply with and tolerate DAPT.</a:t>
            </a:r>
          </a:p>
          <a:p>
            <a:pPr marL="0" indent="0" algn="l" rtl="0">
              <a:buFontTx/>
              <a:buNone/>
            </a:pPr>
            <a:endParaRPr lang="en-US" sz="2000" dirty="0" smtClean="0"/>
          </a:p>
          <a:p>
            <a:pPr marL="0" indent="0" algn="l" rtl="0">
              <a:buFontTx/>
              <a:buNone/>
            </a:pPr>
            <a:endParaRPr lang="en-US" sz="2000" dirty="0" smtClean="0"/>
          </a:p>
          <a:p>
            <a:pPr marL="0" indent="0" algn="l" rtl="0">
              <a:buFontTx/>
              <a:buNone/>
            </a:pPr>
            <a:r>
              <a:rPr lang="en-US" sz="2000" dirty="0" smtClean="0"/>
              <a:t>DES is useful as an alternative to BMS to reduce the risk of </a:t>
            </a:r>
            <a:r>
              <a:rPr lang="en-US" sz="2000" dirty="0" err="1" smtClean="0"/>
              <a:t>restenosis</a:t>
            </a:r>
            <a:r>
              <a:rPr lang="en-US" sz="2000" dirty="0" smtClean="0"/>
              <a:t> in cases in which the risk of </a:t>
            </a:r>
            <a:r>
              <a:rPr lang="en-US" sz="2000" dirty="0" err="1" smtClean="0"/>
              <a:t>restenosis</a:t>
            </a:r>
            <a:r>
              <a:rPr lang="en-US" sz="2000" dirty="0" smtClean="0"/>
              <a:t> is increased and the patient is likely to be able to tolerate and comply with prolonged DAPT.</a:t>
            </a:r>
          </a:p>
        </p:txBody>
      </p:sp>
      <p:sp>
        <p:nvSpPr>
          <p:cNvPr id="71683" name="Rectangle 13"/>
          <p:cNvSpPr>
            <a:spLocks noGrp="1" noChangeArrowheads="1"/>
          </p:cNvSpPr>
          <p:nvPr>
            <p:ph type="title" idx="4294967295"/>
          </p:nvPr>
        </p:nvSpPr>
        <p:spPr>
          <a:xfrm>
            <a:off x="382588" y="228600"/>
            <a:ext cx="8229600" cy="10668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Coronary Stents</a:t>
            </a:r>
          </a:p>
        </p:txBody>
      </p:sp>
      <p:sp>
        <p:nvSpPr>
          <p:cNvPr id="71684" name="WordArt 622"/>
          <p:cNvSpPr>
            <a:spLocks noChangeArrowheads="1" noChangeShapeType="1" noTextEdit="1"/>
          </p:cNvSpPr>
          <p:nvPr/>
        </p:nvSpPr>
        <p:spPr bwMode="auto">
          <a:xfrm>
            <a:off x="622300" y="2036763"/>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1685" name="WordArt 622"/>
          <p:cNvSpPr>
            <a:spLocks noChangeArrowheads="1" noChangeShapeType="1" noTextEdit="1"/>
          </p:cNvSpPr>
          <p:nvPr/>
        </p:nvSpPr>
        <p:spPr bwMode="auto">
          <a:xfrm>
            <a:off x="774700" y="2189163"/>
            <a:ext cx="228600"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1686" name="WordArt 622"/>
          <p:cNvSpPr>
            <a:spLocks noChangeArrowheads="1" noChangeShapeType="1" noTextEdit="1"/>
          </p:cNvSpPr>
          <p:nvPr/>
        </p:nvSpPr>
        <p:spPr bwMode="auto">
          <a:xfrm>
            <a:off x="769938" y="1857375"/>
            <a:ext cx="160337"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168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1688" name="WordArt 622"/>
          <p:cNvSpPr>
            <a:spLocks noChangeArrowheads="1" noChangeShapeType="1" noTextEdit="1"/>
          </p:cNvSpPr>
          <p:nvPr/>
        </p:nvSpPr>
        <p:spPr bwMode="auto">
          <a:xfrm>
            <a:off x="881063" y="3276600"/>
            <a:ext cx="160337"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41300" y="1350963"/>
            <a:ext cx="1216025" cy="942975"/>
            <a:chOff x="3986" y="942"/>
            <a:chExt cx="766" cy="594"/>
          </a:xfrm>
        </p:grpSpPr>
        <p:sp>
          <p:nvSpPr>
            <p:cNvPr id="7171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2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172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172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172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1690" name="Freeform 289"/>
          <p:cNvSpPr>
            <a:spLocks/>
          </p:cNvSpPr>
          <p:nvPr/>
        </p:nvSpPr>
        <p:spPr bwMode="auto">
          <a:xfrm>
            <a:off x="311150" y="1735138"/>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71691" name="TextBox 1"/>
          <p:cNvSpPr txBox="1">
            <a:spLocks noChangeArrowheads="1"/>
          </p:cNvSpPr>
          <p:nvPr/>
        </p:nvSpPr>
        <p:spPr bwMode="auto">
          <a:xfrm>
            <a:off x="1295400" y="4419600"/>
            <a:ext cx="1762125" cy="369888"/>
          </a:xfrm>
          <a:prstGeom prst="rect">
            <a:avLst/>
          </a:prstGeom>
          <a:noFill/>
          <a:ln w="9525">
            <a:noFill/>
            <a:miter lim="800000"/>
            <a:headEnd/>
            <a:tailEnd/>
          </a:ln>
        </p:spPr>
        <p:txBody>
          <a:bodyPr>
            <a:spAutoFit/>
          </a:bodyPr>
          <a:lstStyle/>
          <a:p>
            <a:r>
              <a:rPr lang="en-US"/>
              <a:t>UA/NSTEMI</a:t>
            </a:r>
          </a:p>
        </p:txBody>
      </p:sp>
      <p:sp>
        <p:nvSpPr>
          <p:cNvPr id="71692" name="WordArt 622"/>
          <p:cNvSpPr>
            <a:spLocks noChangeArrowheads="1" noChangeShapeType="1" noTextEdit="1"/>
          </p:cNvSpPr>
          <p:nvPr/>
        </p:nvSpPr>
        <p:spPr bwMode="auto">
          <a:xfrm>
            <a:off x="1033463" y="3429000"/>
            <a:ext cx="160337"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1693" name="WordArt 622"/>
          <p:cNvSpPr>
            <a:spLocks noChangeArrowheads="1" noChangeShapeType="1" noTextEdit="1"/>
          </p:cNvSpPr>
          <p:nvPr/>
        </p:nvSpPr>
        <p:spPr bwMode="auto">
          <a:xfrm>
            <a:off x="1589088" y="5024438"/>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28600" y="4114800"/>
            <a:ext cx="1047750" cy="820738"/>
            <a:chOff x="3986" y="942"/>
            <a:chExt cx="766" cy="594"/>
          </a:xfrm>
        </p:grpSpPr>
        <p:sp>
          <p:nvSpPr>
            <p:cNvPr id="7170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0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1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171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171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171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1695" name="Freeform 289"/>
          <p:cNvSpPr>
            <a:spLocks/>
          </p:cNvSpPr>
          <p:nvPr/>
        </p:nvSpPr>
        <p:spPr bwMode="auto">
          <a:xfrm>
            <a:off x="228600" y="4419600"/>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nvGrpSpPr>
          <p:cNvPr id="4" name="Group 2"/>
          <p:cNvGrpSpPr>
            <a:grpSpLocks/>
          </p:cNvGrpSpPr>
          <p:nvPr/>
        </p:nvGrpSpPr>
        <p:grpSpPr bwMode="auto">
          <a:xfrm>
            <a:off x="166688" y="3000375"/>
            <a:ext cx="1079500" cy="962025"/>
            <a:chOff x="1143000" y="1524000"/>
            <a:chExt cx="1216025" cy="942975"/>
          </a:xfrm>
        </p:grpSpPr>
        <p:grpSp>
          <p:nvGrpSpPr>
            <p:cNvPr id="5" name="Group 95"/>
            <p:cNvGrpSpPr>
              <a:grpSpLocks/>
            </p:cNvGrpSpPr>
            <p:nvPr/>
          </p:nvGrpSpPr>
          <p:grpSpPr bwMode="auto">
            <a:xfrm>
              <a:off x="1143000" y="1524000"/>
              <a:ext cx="1216025" cy="942975"/>
              <a:chOff x="3986" y="942"/>
              <a:chExt cx="766" cy="594"/>
            </a:xfrm>
          </p:grpSpPr>
          <p:sp>
            <p:nvSpPr>
              <p:cNvPr id="7170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0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0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0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170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170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170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170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1699" name="WordArt 949"/>
            <p:cNvSpPr>
              <a:spLocks noChangeArrowheads="1" noChangeShapeType="1" noTextEdit="1"/>
            </p:cNvSpPr>
            <p:nvPr/>
          </p:nvSpPr>
          <p:spPr bwMode="auto">
            <a:xfrm>
              <a:off x="1219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grpSp>
      <p:sp>
        <p:nvSpPr>
          <p:cNvPr id="71697" name="TextBox 2"/>
          <p:cNvSpPr txBox="1">
            <a:spLocks noChangeArrowheads="1"/>
          </p:cNvSpPr>
          <p:nvPr/>
        </p:nvSpPr>
        <p:spPr bwMode="auto">
          <a:xfrm>
            <a:off x="1266825" y="3346450"/>
            <a:ext cx="1527175" cy="369888"/>
          </a:xfrm>
          <a:prstGeom prst="rect">
            <a:avLst/>
          </a:prstGeom>
          <a:noFill/>
          <a:ln w="9525">
            <a:noFill/>
            <a:miter lim="800000"/>
            <a:headEnd/>
            <a:tailEnd/>
          </a:ln>
        </p:spPr>
        <p:txBody>
          <a:bodyPr>
            <a:spAutoFit/>
          </a:bodyPr>
          <a:lstStyle/>
          <a:p>
            <a:r>
              <a:rPr lang="en-US"/>
              <a:t>PCI/STEMI</a:t>
            </a:r>
          </a:p>
        </p:txBody>
      </p:sp>
    </p:spTree>
  </p:cSld>
  <p:clrMapOvr>
    <a:masterClrMapping/>
  </p:clrMapOvr>
  <p:transition spd="med">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4294967295"/>
          </p:nvPr>
        </p:nvSpPr>
        <p:spPr>
          <a:xfrm>
            <a:off x="1676400" y="1981200"/>
            <a:ext cx="7081838" cy="4114800"/>
          </a:xfrm>
        </p:spPr>
        <p:txBody>
          <a:bodyPr/>
          <a:lstStyle/>
          <a:p>
            <a:pPr algn="l">
              <a:buFontTx/>
              <a:buNone/>
            </a:pPr>
            <a:r>
              <a:rPr lang="en-US" sz="2400" b="1" dirty="0" smtClean="0"/>
              <a:t>    </a:t>
            </a:r>
            <a:r>
              <a:rPr lang="en-US" sz="2400" dirty="0" smtClean="0"/>
              <a:t>Administration of an intracoronary vasodilator (adenosine, calcium channel blocker, or </a:t>
            </a:r>
            <a:r>
              <a:rPr lang="en-US" sz="2400" dirty="0" err="1" smtClean="0"/>
              <a:t>nitroprusside</a:t>
            </a:r>
            <a:r>
              <a:rPr lang="en-US" sz="2400" dirty="0" smtClean="0"/>
              <a:t>) is reasonable to treat PCI-related no-reflow that occurs during primary or elective PCI.</a:t>
            </a:r>
            <a:endParaRPr lang="en-US" sz="2000" dirty="0" smtClean="0"/>
          </a:p>
        </p:txBody>
      </p:sp>
      <p:sp>
        <p:nvSpPr>
          <p:cNvPr id="106499"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No-Reflow Pharmacologic Therapies</a:t>
            </a:r>
          </a:p>
        </p:txBody>
      </p:sp>
      <p:sp>
        <p:nvSpPr>
          <p:cNvPr id="10650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650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650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650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650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650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650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650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651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651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651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651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651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6506" name="WordArt 622"/>
          <p:cNvSpPr>
            <a:spLocks noChangeArrowheads="1" noChangeShapeType="1" noTextEdit="1"/>
          </p:cNvSpPr>
          <p:nvPr/>
        </p:nvSpPr>
        <p:spPr bwMode="auto">
          <a:xfrm>
            <a:off x="635000"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C00000"/>
                </a:solidFill>
                <a:latin typeface="Baskerville Old Face" pitchFamily="18" charset="0"/>
              </a:rPr>
              <a:t>‘’The patients’ right is to be managed by evidence based medicine as EBM was made to manage them right’’ </a:t>
            </a:r>
            <a:endParaRPr lang="ar-EG" dirty="0">
              <a:solidFill>
                <a:srgbClr val="C00000"/>
              </a:solidFill>
              <a:latin typeface="Baskerville Old Face" pitchFamily="18" charset="0"/>
            </a:endParaRPr>
          </a:p>
        </p:txBody>
      </p:sp>
      <p:sp>
        <p:nvSpPr>
          <p:cNvPr id="3" name="Subtitle 2"/>
          <p:cNvSpPr>
            <a:spLocks noGrp="1"/>
          </p:cNvSpPr>
          <p:nvPr>
            <p:ph type="subTitle" idx="1"/>
          </p:nvPr>
        </p:nvSpPr>
        <p:spPr/>
        <p:txBody>
          <a:bodyPr/>
          <a:lstStyle/>
          <a:p>
            <a:endParaRPr lang="ar-EG" dirty="0"/>
          </a:p>
        </p:txBody>
      </p:sp>
      <p:sp>
        <p:nvSpPr>
          <p:cNvPr id="4" name="TextBox 3"/>
          <p:cNvSpPr txBox="1"/>
          <p:nvPr/>
        </p:nvSpPr>
        <p:spPr>
          <a:xfrm>
            <a:off x="4724400" y="5791200"/>
            <a:ext cx="4038600" cy="369332"/>
          </a:xfrm>
          <a:prstGeom prst="rect">
            <a:avLst/>
          </a:prstGeom>
          <a:solidFill>
            <a:srgbClr val="FF0000"/>
          </a:solidFill>
          <a:scene3d>
            <a:camera prst="orthographicFront"/>
            <a:lightRig rig="threePt" dir="t"/>
          </a:scene3d>
          <a:sp3d/>
        </p:spPr>
        <p:txBody>
          <a:bodyPr wrap="square" rtlCol="1">
            <a:spAutoFit/>
          </a:bodyPr>
          <a:lstStyle/>
          <a:p>
            <a:pPr algn="ctr"/>
            <a:r>
              <a:rPr lang="en-US" dirty="0" smtClean="0">
                <a:solidFill>
                  <a:schemeClr val="bg1"/>
                </a:solidFill>
                <a:latin typeface="Baskerville Old Face" pitchFamily="18" charset="0"/>
              </a:rPr>
              <a:t>www.cardiozag.zu.edu.eg</a:t>
            </a:r>
            <a:endParaRPr lang="ar-EG" dirty="0">
              <a:solidFill>
                <a:schemeClr val="bg1"/>
              </a:solidFill>
              <a:latin typeface="Baskerville Old Face" pitchFamily="18" charset="0"/>
            </a:endParaRPr>
          </a:p>
        </p:txBody>
      </p:sp>
    </p:spTree>
  </p:cSld>
  <p:clrMapOvr>
    <a:masterClrMapping/>
  </p:clrMapOvr>
  <p:transition spd="med">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76400" y="3048000"/>
            <a:ext cx="3200400" cy="646331"/>
          </a:xfrm>
          <a:prstGeom prst="rect">
            <a:avLst/>
          </a:prstGeom>
          <a:noFill/>
        </p:spPr>
        <p:txBody>
          <a:bodyPr wrap="square" rtlCol="1">
            <a:spAutoFit/>
          </a:bodyPr>
          <a:lstStyle/>
          <a:p>
            <a:pPr algn="l" rtl="0"/>
            <a:r>
              <a:rPr lang="ar-EG" sz="3600" dirty="0" smtClean="0">
                <a:solidFill>
                  <a:srgbClr val="FF0000"/>
                </a:solidFill>
                <a:latin typeface="Bodoni MT Black" pitchFamily="18" charset="0"/>
              </a:rPr>
              <a:t> </a:t>
            </a:r>
            <a:r>
              <a:rPr lang="en-US" sz="3600" dirty="0" smtClean="0">
                <a:solidFill>
                  <a:srgbClr val="FF0000"/>
                </a:solidFill>
                <a:latin typeface="Bodoni MT Black" pitchFamily="18" charset="0"/>
              </a:rPr>
              <a:t> Thank You</a:t>
            </a:r>
            <a:endParaRPr lang="ar-EG" sz="3600" dirty="0">
              <a:solidFill>
                <a:srgbClr val="FF0000"/>
              </a:solidFill>
              <a:latin typeface="Bodoni MT Black" pitchFamily="18" charset="0"/>
            </a:endParaRPr>
          </a:p>
        </p:txBody>
      </p:sp>
      <p:sp>
        <p:nvSpPr>
          <p:cNvPr id="6" name="TextBox 5"/>
          <p:cNvSpPr txBox="1"/>
          <p:nvPr/>
        </p:nvSpPr>
        <p:spPr>
          <a:xfrm>
            <a:off x="4724400" y="5791200"/>
            <a:ext cx="4038600" cy="369332"/>
          </a:xfrm>
          <a:prstGeom prst="rect">
            <a:avLst/>
          </a:prstGeom>
          <a:solidFill>
            <a:srgbClr val="FF0000"/>
          </a:solidFill>
          <a:scene3d>
            <a:camera prst="orthographicFront"/>
            <a:lightRig rig="threePt" dir="t"/>
          </a:scene3d>
          <a:sp3d/>
        </p:spPr>
        <p:txBody>
          <a:bodyPr wrap="square" rtlCol="1">
            <a:spAutoFit/>
          </a:bodyPr>
          <a:lstStyle/>
          <a:p>
            <a:pPr algn="ctr"/>
            <a:r>
              <a:rPr lang="en-US" dirty="0" smtClean="0">
                <a:solidFill>
                  <a:schemeClr val="bg1"/>
                </a:solidFill>
                <a:latin typeface="Baskerville Old Face" pitchFamily="18" charset="0"/>
              </a:rPr>
              <a:t>www.cardiozag.zu.edu.eg</a:t>
            </a:r>
            <a:endParaRPr lang="ar-EG" dirty="0">
              <a:solidFill>
                <a:schemeClr val="bg1"/>
              </a:solidFill>
              <a:latin typeface="Baskerville Old Face"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fill="hold" grpId="0" nodeType="withEffect">
                                  <p:stCondLst>
                                    <p:cond delay="0"/>
                                  </p:stCondLst>
                                  <p:childTnLst>
                                    <p:animMotion origin="layout" path="M 0 -4.39408E-6 L 0.4 -0.23311 " pathEditMode="relative" ptsTypes="AA">
                                      <p:cBhvr>
                                        <p:cTn id="6"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p:cNvPicPr>
            <a:picLocks noChangeAspect="1" noChangeArrowheads="1"/>
          </p:cNvPicPr>
          <p:nvPr/>
        </p:nvPicPr>
        <p:blipFill>
          <a:blip r:embed="rId2" cstate="print"/>
          <a:srcRect/>
          <a:stretch>
            <a:fillRect/>
          </a:stretch>
        </p:blipFill>
        <p:spPr bwMode="auto">
          <a:xfrm>
            <a:off x="762001" y="1123463"/>
            <a:ext cx="7467599" cy="4707140"/>
          </a:xfrm>
          <a:prstGeom prst="rect">
            <a:avLst/>
          </a:prstGeom>
          <a:noFill/>
          <a:ln w="9525">
            <a:noFill/>
            <a:miter lim="800000"/>
            <a:headEnd/>
            <a:tailEnd/>
          </a:ln>
        </p:spPr>
      </p:pic>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4294967295"/>
          </p:nvPr>
        </p:nvSpPr>
        <p:spPr>
          <a:xfrm>
            <a:off x="1981200" y="2057400"/>
            <a:ext cx="6777038" cy="3962400"/>
          </a:xfrm>
        </p:spPr>
        <p:txBody>
          <a:bodyPr/>
          <a:lstStyle/>
          <a:p>
            <a:pPr marL="0" indent="0" algn="l" rtl="0">
              <a:buFontTx/>
              <a:buNone/>
            </a:pPr>
            <a:r>
              <a:rPr lang="en-US" sz="2400" dirty="0" smtClean="0"/>
              <a:t>Balloon angioplasty or BMS should be used in patients with high bleeding risk, inability to comply with 12 months of DAPT, or with anticipated invasive or surgical procedures within the next 12 months during which time DAPT may be interrupted.</a:t>
            </a:r>
          </a:p>
          <a:p>
            <a:pPr marL="0" indent="0" algn="l" rtl="0">
              <a:buFontTx/>
              <a:buNone/>
            </a:pPr>
            <a:endParaRPr lang="en-US" sz="2400" dirty="0" smtClean="0"/>
          </a:p>
        </p:txBody>
      </p:sp>
      <p:sp>
        <p:nvSpPr>
          <p:cNvPr id="72707" name="Rectangle 13"/>
          <p:cNvSpPr>
            <a:spLocks noGrp="1" noChangeArrowheads="1"/>
          </p:cNvSpPr>
          <p:nvPr>
            <p:ph type="title" idx="4294967295"/>
          </p:nvPr>
        </p:nvSpPr>
        <p:spPr>
          <a:xfrm>
            <a:off x="382588" y="228600"/>
            <a:ext cx="8229600" cy="1935163"/>
          </a:xfrm>
          <a:noFill/>
        </p:spPr>
        <p:txBody>
          <a:bodyPr/>
          <a:lstStyle/>
          <a:p>
            <a:r>
              <a:rPr lang="en-US" sz="3600" b="1" smtClean="0">
                <a:solidFill>
                  <a:schemeClr val="accent2"/>
                </a:solidFill>
                <a:latin typeface="Garamond" pitchFamily="18" charset="0"/>
                <a:ea typeface="Arial Unicode MS" pitchFamily="34" charset="-128"/>
                <a:cs typeface="Arial Unicode MS" pitchFamily="34" charset="-128"/>
              </a:rPr>
              <a:t>Coronary Stents (cont.)</a:t>
            </a:r>
          </a:p>
        </p:txBody>
      </p:sp>
      <p:sp>
        <p:nvSpPr>
          <p:cNvPr id="7270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270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271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271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271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209800"/>
            <a:ext cx="1216025" cy="942975"/>
            <a:chOff x="3986" y="942"/>
            <a:chExt cx="766" cy="594"/>
          </a:xfrm>
        </p:grpSpPr>
        <p:sp>
          <p:nvSpPr>
            <p:cNvPr id="7271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271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271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271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271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272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272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272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2714" name="WordArt 622"/>
          <p:cNvSpPr>
            <a:spLocks noChangeArrowheads="1" noChangeShapeType="1" noTextEdit="1"/>
          </p:cNvSpPr>
          <p:nvPr/>
        </p:nvSpPr>
        <p:spPr bwMode="auto">
          <a:xfrm>
            <a:off x="304800" y="2624138"/>
            <a:ext cx="160338"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body" idx="4294967295"/>
          </p:nvPr>
        </p:nvSpPr>
        <p:spPr>
          <a:xfrm>
            <a:off x="1981200" y="2057400"/>
            <a:ext cx="6777038" cy="3962400"/>
          </a:xfrm>
        </p:spPr>
        <p:txBody>
          <a:bodyPr/>
          <a:lstStyle/>
          <a:p>
            <a:pPr marL="0" indent="0" algn="l">
              <a:buFontTx/>
              <a:buNone/>
            </a:pPr>
            <a:r>
              <a:rPr lang="en-US" sz="2400" dirty="0" smtClean="0"/>
              <a:t>PCI with coronary </a:t>
            </a:r>
            <a:r>
              <a:rPr lang="en-US" sz="2400" dirty="0" err="1" smtClean="0"/>
              <a:t>stenting</a:t>
            </a:r>
            <a:r>
              <a:rPr lang="en-US" sz="2400" dirty="0" smtClean="0"/>
              <a:t> </a:t>
            </a:r>
            <a:r>
              <a:rPr lang="en-US" sz="2400" dirty="0" smtClean="0">
                <a:solidFill>
                  <a:srgbClr val="FF0000"/>
                </a:solidFill>
              </a:rPr>
              <a:t>should not be performed </a:t>
            </a:r>
            <a:r>
              <a:rPr lang="en-US" sz="2400" dirty="0" smtClean="0"/>
              <a:t>if the patient is not likely to be able to tolerate and to comply with DAPT.</a:t>
            </a:r>
          </a:p>
          <a:p>
            <a:pPr marL="0" indent="0" algn="l">
              <a:buFontTx/>
              <a:buNone/>
            </a:pPr>
            <a:endParaRPr lang="en-US" sz="2400" dirty="0" smtClean="0"/>
          </a:p>
          <a:p>
            <a:pPr marL="0" indent="0" algn="l">
              <a:buFontTx/>
              <a:buNone/>
            </a:pPr>
            <a:r>
              <a:rPr lang="en-US" sz="2400" dirty="0" smtClean="0"/>
              <a:t>DES </a:t>
            </a:r>
            <a:r>
              <a:rPr lang="en-US" sz="2400" dirty="0" smtClean="0">
                <a:solidFill>
                  <a:srgbClr val="FF0000"/>
                </a:solidFill>
              </a:rPr>
              <a:t>should not be implanted </a:t>
            </a:r>
            <a:r>
              <a:rPr lang="en-US" sz="2400" dirty="0" smtClean="0"/>
              <a:t>if the patient is not likely to be able to tolerate and comply with prolonged DAPT, or this cannot be determined prior to stent implantation. </a:t>
            </a:r>
          </a:p>
        </p:txBody>
      </p:sp>
      <p:sp>
        <p:nvSpPr>
          <p:cNvPr id="73731" name="Rectangle 13"/>
          <p:cNvSpPr>
            <a:spLocks noGrp="1" noChangeArrowheads="1"/>
          </p:cNvSpPr>
          <p:nvPr>
            <p:ph type="title" idx="4294967295"/>
          </p:nvPr>
        </p:nvSpPr>
        <p:spPr>
          <a:xfrm>
            <a:off x="382588" y="228600"/>
            <a:ext cx="8229600" cy="1935163"/>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Coronary Stents (cont.)</a:t>
            </a:r>
          </a:p>
        </p:txBody>
      </p:sp>
      <p:sp>
        <p:nvSpPr>
          <p:cNvPr id="7373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373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373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373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373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30188" y="2244725"/>
            <a:ext cx="1216025" cy="942975"/>
            <a:chOff x="3986" y="942"/>
            <a:chExt cx="766" cy="594"/>
          </a:xfrm>
        </p:grpSpPr>
        <p:sp>
          <p:nvSpPr>
            <p:cNvPr id="7375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5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5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5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5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375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375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375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4191000"/>
            <a:ext cx="1216025" cy="942975"/>
            <a:chOff x="3986" y="942"/>
            <a:chExt cx="766" cy="594"/>
          </a:xfrm>
        </p:grpSpPr>
        <p:sp>
          <p:nvSpPr>
            <p:cNvPr id="7374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4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4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4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374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374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374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375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3739" name="WordArt 622"/>
          <p:cNvSpPr>
            <a:spLocks noChangeArrowheads="1" noChangeShapeType="1" noTextEdit="1"/>
          </p:cNvSpPr>
          <p:nvPr/>
        </p:nvSpPr>
        <p:spPr bwMode="auto">
          <a:xfrm>
            <a:off x="1219200" y="264318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73740" name="WordArt 622"/>
          <p:cNvSpPr>
            <a:spLocks noChangeArrowheads="1" noChangeShapeType="1" noTextEdit="1"/>
          </p:cNvSpPr>
          <p:nvPr/>
        </p:nvSpPr>
        <p:spPr bwMode="auto">
          <a:xfrm>
            <a:off x="1200150" y="46053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73741" name="TextBox 1"/>
          <p:cNvSpPr txBox="1">
            <a:spLocks noChangeArrowheads="1"/>
          </p:cNvSpPr>
          <p:nvPr/>
        </p:nvSpPr>
        <p:spPr bwMode="auto">
          <a:xfrm>
            <a:off x="450850" y="3187700"/>
            <a:ext cx="777875" cy="369888"/>
          </a:xfrm>
          <a:prstGeom prst="rect">
            <a:avLst/>
          </a:prstGeom>
          <a:noFill/>
          <a:ln w="9525">
            <a:noFill/>
            <a:miter lim="800000"/>
            <a:headEnd/>
            <a:tailEnd/>
          </a:ln>
        </p:spPr>
        <p:txBody>
          <a:bodyPr>
            <a:spAutoFit/>
          </a:bodyPr>
          <a:lstStyle/>
          <a:p>
            <a:r>
              <a:rPr lang="en-US"/>
              <a:t>Harm</a:t>
            </a:r>
          </a:p>
        </p:txBody>
      </p:sp>
      <p:sp>
        <p:nvSpPr>
          <p:cNvPr id="73742" name="TextBox 2"/>
          <p:cNvSpPr txBox="1">
            <a:spLocks noChangeArrowheads="1"/>
          </p:cNvSpPr>
          <p:nvPr/>
        </p:nvSpPr>
        <p:spPr bwMode="auto">
          <a:xfrm>
            <a:off x="404813" y="5160963"/>
            <a:ext cx="777875" cy="369887"/>
          </a:xfrm>
          <a:prstGeom prst="rect">
            <a:avLst/>
          </a:prstGeom>
          <a:noFill/>
          <a:ln w="9525">
            <a:noFill/>
            <a:miter lim="800000"/>
            <a:headEnd/>
            <a:tailEnd/>
          </a:ln>
        </p:spPr>
        <p:txBody>
          <a:bodyPr>
            <a:spAutoFit/>
          </a:bodyPr>
          <a:lstStyle/>
          <a:p>
            <a:r>
              <a:rPr lang="en-US"/>
              <a:t>Harm</a:t>
            </a:r>
          </a:p>
        </p:txBody>
      </p:sp>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Adjunctive Diagnostic Devices</a:t>
            </a:r>
          </a:p>
        </p:txBody>
      </p:sp>
      <p:sp>
        <p:nvSpPr>
          <p:cNvPr id="7475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4294967295"/>
          </p:nvPr>
        </p:nvSpPr>
        <p:spPr>
          <a:xfrm>
            <a:off x="1981200" y="2057400"/>
            <a:ext cx="6777038" cy="3962400"/>
          </a:xfrm>
        </p:spPr>
        <p:txBody>
          <a:bodyPr/>
          <a:lstStyle/>
          <a:p>
            <a:pPr marL="0" indent="0" algn="l">
              <a:buFontTx/>
              <a:buNone/>
            </a:pPr>
            <a:r>
              <a:rPr lang="en-US" sz="2400" dirty="0" smtClean="0"/>
              <a:t>FFR is reasonable to assess angiographic intermediate coronary lesions (50% to 70% diameter </a:t>
            </a:r>
            <a:r>
              <a:rPr lang="en-US" sz="2400" dirty="0" err="1" smtClean="0"/>
              <a:t>stenosis</a:t>
            </a:r>
            <a:r>
              <a:rPr lang="en-US" sz="2400" dirty="0" smtClean="0"/>
              <a:t>) and can be useful in guiding revascularization decisions in patients with SIHD.</a:t>
            </a:r>
          </a:p>
        </p:txBody>
      </p:sp>
      <p:sp>
        <p:nvSpPr>
          <p:cNvPr id="75779" name="Rectangle 13"/>
          <p:cNvSpPr>
            <a:spLocks noGrp="1" noChangeArrowheads="1"/>
          </p:cNvSpPr>
          <p:nvPr>
            <p:ph type="title" idx="4294967295"/>
          </p:nvPr>
        </p:nvSpPr>
        <p:spPr>
          <a:xfrm>
            <a:off x="382588" y="228600"/>
            <a:ext cx="8229600" cy="1935163"/>
          </a:xfrm>
          <a:noFill/>
        </p:spPr>
        <p:txBody>
          <a:bodyPr/>
          <a:lstStyle/>
          <a:p>
            <a:r>
              <a:rPr lang="en-US" sz="4000" b="1" dirty="0" smtClean="0">
                <a:solidFill>
                  <a:schemeClr val="accent2"/>
                </a:solidFill>
                <a:latin typeface="Garamond" pitchFamily="18" charset="0"/>
                <a:ea typeface="Arial Unicode MS" pitchFamily="34" charset="-128"/>
                <a:cs typeface="Arial Unicode MS" pitchFamily="34" charset="-128"/>
              </a:rPr>
              <a:t>Fractional Flow Reserve</a:t>
            </a:r>
          </a:p>
        </p:txBody>
      </p:sp>
      <p:sp>
        <p:nvSpPr>
          <p:cNvPr id="7578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578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578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578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7578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209800"/>
            <a:ext cx="1216025" cy="942975"/>
            <a:chOff x="3986" y="942"/>
            <a:chExt cx="766" cy="594"/>
          </a:xfrm>
        </p:grpSpPr>
        <p:sp>
          <p:nvSpPr>
            <p:cNvPr id="7578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578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578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579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7579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7579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7579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7579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75786" name="WordArt 949"/>
          <p:cNvSpPr>
            <a:spLocks noChangeArrowheads="1" noChangeShapeType="1" noTextEdit="1"/>
          </p:cNvSpPr>
          <p:nvPr/>
        </p:nvSpPr>
        <p:spPr bwMode="auto">
          <a:xfrm>
            <a:off x="604838" y="2624138"/>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1359</TotalTime>
  <Words>1787</Words>
  <Application>Microsoft Office PowerPoint</Application>
  <PresentationFormat>On-screen Show (4:3)</PresentationFormat>
  <Paragraphs>430</Paragraphs>
  <Slides>42</Slides>
  <Notes>32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2011 ACCF/AHA/SCAI Guideline for Percutaneous Coronary Intervention</vt:lpstr>
      <vt:lpstr>Slide 2</vt:lpstr>
      <vt:lpstr>Slide 3</vt:lpstr>
      <vt:lpstr>Coronary Stents</vt:lpstr>
      <vt:lpstr>Slide 5</vt:lpstr>
      <vt:lpstr>Coronary Stents (cont.)</vt:lpstr>
      <vt:lpstr>Coronary Stents (cont.)</vt:lpstr>
      <vt:lpstr>Slide 8</vt:lpstr>
      <vt:lpstr>Fractional Flow Reserve</vt:lpstr>
      <vt:lpstr>Intravascular Ultrasound</vt:lpstr>
      <vt:lpstr>Intravascular Ultrasound (cont.)</vt:lpstr>
      <vt:lpstr>Intravascular Ultrasound (cont.)</vt:lpstr>
      <vt:lpstr>Slide 13</vt:lpstr>
      <vt:lpstr>Coronary Atherectomy</vt:lpstr>
      <vt:lpstr>Thrombectomy</vt:lpstr>
      <vt:lpstr>Laser Angioplasty</vt:lpstr>
      <vt:lpstr>Cutting Balloon Angioplasty</vt:lpstr>
      <vt:lpstr>Embolic Protection Devices</vt:lpstr>
      <vt:lpstr>Slide 19</vt:lpstr>
      <vt:lpstr>Percutaneous Hemodynamic Support Devices</vt:lpstr>
      <vt:lpstr>Oral Antiplatelet Therapy</vt:lpstr>
      <vt:lpstr>Oral Antiplatelet Therapy (cont.)</vt:lpstr>
      <vt:lpstr>Oral Antiplatelet Therapy (cont.)</vt:lpstr>
      <vt:lpstr>Oral Antiplatelet Therapy (cont.)</vt:lpstr>
      <vt:lpstr>Oral Antiplatelet Therapy (cont.)</vt:lpstr>
      <vt:lpstr>Oral Antiplatelet Therapy (cont.)</vt:lpstr>
      <vt:lpstr>Intravenous Antiplatelet Therapy: STEMI</vt:lpstr>
      <vt:lpstr>Intravenous Antiplatelet Therapy : STEMI (cont.)</vt:lpstr>
      <vt:lpstr>Intravenous Antiplatelet Therapy: STEMI (cont.)</vt:lpstr>
      <vt:lpstr>Intravenous Antiplatelet Therapy : UA/NSTEMI </vt:lpstr>
      <vt:lpstr>Intravenous Antiplatelet Therapy : UA/NSTEMI (cont.)</vt:lpstr>
      <vt:lpstr>Intravenous Antiplatelet Therapy: SIHD</vt:lpstr>
      <vt:lpstr>Intravenous Antiplatelet Therapy: SIHD (cont.)</vt:lpstr>
      <vt:lpstr>Antiocoagulant Therapy: Use of Parenteral Anticoagulants During PCI</vt:lpstr>
      <vt:lpstr>Antiocoagulant Therapy: UFH</vt:lpstr>
      <vt:lpstr>Anticoagulant Therapy: Enoxaparin</vt:lpstr>
      <vt:lpstr>Antiocoagulant Therapy: Bivalirudin and Argatroban</vt:lpstr>
      <vt:lpstr>Antiocoagulant Therapy: Fondaparinux</vt:lpstr>
      <vt:lpstr>Slide 39</vt:lpstr>
      <vt:lpstr>No-Reflow Pharmacologic Therapies</vt:lpstr>
      <vt:lpstr>‘’The patients’ right is to be managed by evidence based medicine as EBM was made to manage them right’’ </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ACCF/AHA/SCAI Guideline for Percutaneous Coronary Intervention</dc:title>
  <dc:creator>DrSayed</dc:creator>
  <cp:lastModifiedBy>ahmedhashem</cp:lastModifiedBy>
  <cp:revision>59</cp:revision>
  <dcterms:created xsi:type="dcterms:W3CDTF">2011-12-23T22:29:25Z</dcterms:created>
  <dcterms:modified xsi:type="dcterms:W3CDTF">2012-01-15T11:08:19Z</dcterms:modified>
</cp:coreProperties>
</file>