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3"/>
  </p:notesMasterIdLst>
  <p:sldIdLst>
    <p:sldId id="28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6" d="100"/>
          <a:sy n="76" d="100"/>
        </p:scale>
        <p:origin x="-33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E58CA2B-9A39-48AD-BF69-8D197B8FF525}" type="datetimeFigureOut">
              <a:rPr lang="ar-EG" smtClean="0"/>
              <a:pPr/>
              <a:t>21/02/1433</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9563FDA-1A00-4874-A981-DF04EFCCD994}"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92C46855-B8FF-40BC-93DA-8B542ED7B3D2}" type="slidenum">
              <a:rPr lang="en-US" sz="1200"/>
              <a:pPr algn="r"/>
              <a:t>3</a:t>
            </a:fld>
            <a:endParaRPr lang="en-US" sz="1200" dirty="0"/>
          </a:p>
        </p:txBody>
      </p:sp>
      <p:sp>
        <p:nvSpPr>
          <p:cNvPr id="218115" name="Rectangle 2"/>
          <p:cNvSpPr>
            <a:spLocks noGrp="1" noRot="1" noChangeAspect="1" noChangeArrowheads="1" noTextEdit="1"/>
          </p:cNvSpPr>
          <p:nvPr>
            <p:ph type="sldImg"/>
          </p:nvPr>
        </p:nvSpPr>
        <p:spPr>
          <a:xfrm>
            <a:off x="-1163189" y="608976"/>
            <a:ext cx="9297746" cy="7011025"/>
          </a:xfrm>
          <a:ln/>
        </p:spPr>
      </p:sp>
      <p:sp>
        <p:nvSpPr>
          <p:cNvPr id="21811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73F4B0C7-32A1-4E95-9E96-9A62D983AE9D}" type="slidenum">
              <a:rPr lang="en-US" sz="1200"/>
              <a:pPr algn="r"/>
              <a:t>14</a:t>
            </a:fld>
            <a:endParaRPr lang="en-US" sz="1200" dirty="0"/>
          </a:p>
        </p:txBody>
      </p:sp>
      <p:sp>
        <p:nvSpPr>
          <p:cNvPr id="227331" name="Rectangle 2"/>
          <p:cNvSpPr>
            <a:spLocks noGrp="1" noRot="1" noChangeAspect="1" noChangeArrowheads="1" noTextEdit="1"/>
          </p:cNvSpPr>
          <p:nvPr>
            <p:ph type="sldImg"/>
          </p:nvPr>
        </p:nvSpPr>
        <p:spPr>
          <a:xfrm>
            <a:off x="-1163189" y="608976"/>
            <a:ext cx="9297746" cy="7011025"/>
          </a:xfrm>
          <a:ln/>
        </p:spPr>
      </p:sp>
      <p:sp>
        <p:nvSpPr>
          <p:cNvPr id="22733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E48E5C79-7170-4BD9-82DA-0BD17C247463}" type="slidenum">
              <a:rPr lang="en-US" sz="1200"/>
              <a:pPr algn="r"/>
              <a:t>15</a:t>
            </a:fld>
            <a:endParaRPr lang="en-US" sz="1200" dirty="0"/>
          </a:p>
        </p:txBody>
      </p:sp>
      <p:sp>
        <p:nvSpPr>
          <p:cNvPr id="228355" name="Rectangle 2"/>
          <p:cNvSpPr>
            <a:spLocks noGrp="1" noRot="1" noChangeAspect="1" noChangeArrowheads="1" noTextEdit="1"/>
          </p:cNvSpPr>
          <p:nvPr>
            <p:ph type="sldImg"/>
          </p:nvPr>
        </p:nvSpPr>
        <p:spPr>
          <a:xfrm>
            <a:off x="-1163189" y="608976"/>
            <a:ext cx="9297746" cy="7011025"/>
          </a:xfrm>
          <a:ln/>
        </p:spPr>
      </p:sp>
      <p:sp>
        <p:nvSpPr>
          <p:cNvPr id="22835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3D41A29-EB92-4CC4-A4C9-662D395079A8}" type="slidenum">
              <a:rPr lang="en-US" sz="1200"/>
              <a:pPr algn="r"/>
              <a:t>16</a:t>
            </a:fld>
            <a:endParaRPr lang="en-US" sz="1200" dirty="0"/>
          </a:p>
        </p:txBody>
      </p:sp>
      <p:sp>
        <p:nvSpPr>
          <p:cNvPr id="229379" name="Rectangle 2"/>
          <p:cNvSpPr>
            <a:spLocks noGrp="1" noRot="1" noChangeAspect="1" noChangeArrowheads="1" noTextEdit="1"/>
          </p:cNvSpPr>
          <p:nvPr>
            <p:ph type="sldImg"/>
          </p:nvPr>
        </p:nvSpPr>
        <p:spPr>
          <a:xfrm>
            <a:off x="-1163189" y="608976"/>
            <a:ext cx="9297746" cy="7011025"/>
          </a:xfrm>
          <a:ln/>
        </p:spPr>
      </p:sp>
      <p:sp>
        <p:nvSpPr>
          <p:cNvPr id="22938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813FA637-B483-47D4-8906-EE8D4E216E82}" type="slidenum">
              <a:rPr lang="en-US" sz="1200"/>
              <a:pPr algn="r"/>
              <a:t>18</a:t>
            </a:fld>
            <a:endParaRPr lang="en-US" sz="1200" dirty="0"/>
          </a:p>
        </p:txBody>
      </p:sp>
      <p:sp>
        <p:nvSpPr>
          <p:cNvPr id="230403" name="Rectangle 2"/>
          <p:cNvSpPr>
            <a:spLocks noGrp="1" noRot="1" noChangeAspect="1" noChangeArrowheads="1" noTextEdit="1"/>
          </p:cNvSpPr>
          <p:nvPr>
            <p:ph type="sldImg"/>
          </p:nvPr>
        </p:nvSpPr>
        <p:spPr>
          <a:xfrm>
            <a:off x="-1163189" y="608976"/>
            <a:ext cx="9297746" cy="7011025"/>
          </a:xfrm>
          <a:ln/>
        </p:spPr>
      </p:sp>
      <p:sp>
        <p:nvSpPr>
          <p:cNvPr id="23040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212183C-CFB3-47C2-9530-E9847DAAFF7A}" type="slidenum">
              <a:rPr lang="en-US" sz="1200"/>
              <a:pPr algn="r"/>
              <a:t>19</a:t>
            </a:fld>
            <a:endParaRPr lang="en-US" sz="1200" dirty="0"/>
          </a:p>
        </p:txBody>
      </p:sp>
      <p:sp>
        <p:nvSpPr>
          <p:cNvPr id="231427" name="Rectangle 2"/>
          <p:cNvSpPr>
            <a:spLocks noGrp="1" noRot="1" noChangeAspect="1" noChangeArrowheads="1" noTextEdit="1"/>
          </p:cNvSpPr>
          <p:nvPr>
            <p:ph type="sldImg"/>
          </p:nvPr>
        </p:nvSpPr>
        <p:spPr>
          <a:xfrm>
            <a:off x="-1163189" y="608976"/>
            <a:ext cx="9297746" cy="7011025"/>
          </a:xfrm>
          <a:ln/>
        </p:spPr>
      </p:sp>
      <p:sp>
        <p:nvSpPr>
          <p:cNvPr id="23142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80F166E-CF05-4D47-8089-AF539EC63405}" type="slidenum">
              <a:rPr lang="en-US" sz="1200"/>
              <a:pPr algn="r"/>
              <a:t>20</a:t>
            </a:fld>
            <a:endParaRPr lang="en-US" sz="1200" dirty="0"/>
          </a:p>
        </p:txBody>
      </p:sp>
      <p:sp>
        <p:nvSpPr>
          <p:cNvPr id="232451" name="Rectangle 2"/>
          <p:cNvSpPr>
            <a:spLocks noGrp="1" noRot="1" noChangeAspect="1" noChangeArrowheads="1" noTextEdit="1"/>
          </p:cNvSpPr>
          <p:nvPr>
            <p:ph type="sldImg"/>
          </p:nvPr>
        </p:nvSpPr>
        <p:spPr>
          <a:xfrm>
            <a:off x="-1163189" y="608976"/>
            <a:ext cx="9297746" cy="7011025"/>
          </a:xfrm>
          <a:ln/>
        </p:spPr>
      </p:sp>
      <p:sp>
        <p:nvSpPr>
          <p:cNvPr id="23245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9339E804-AD7B-4E99-BE20-1CD115A0260B}" type="slidenum">
              <a:rPr lang="en-US" sz="1200"/>
              <a:pPr algn="r"/>
              <a:t>21</a:t>
            </a:fld>
            <a:endParaRPr lang="en-US" sz="1200" dirty="0"/>
          </a:p>
        </p:txBody>
      </p:sp>
      <p:sp>
        <p:nvSpPr>
          <p:cNvPr id="233475" name="Rectangle 2"/>
          <p:cNvSpPr>
            <a:spLocks noGrp="1" noRot="1" noChangeAspect="1" noChangeArrowheads="1" noTextEdit="1"/>
          </p:cNvSpPr>
          <p:nvPr>
            <p:ph type="sldImg"/>
          </p:nvPr>
        </p:nvSpPr>
        <p:spPr>
          <a:xfrm>
            <a:off x="-1163189" y="608976"/>
            <a:ext cx="9297746" cy="7011025"/>
          </a:xfrm>
          <a:ln/>
        </p:spPr>
      </p:sp>
      <p:sp>
        <p:nvSpPr>
          <p:cNvPr id="23347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CCA3C1E-1A1C-4555-9B56-2DBBED294AE0}" type="slidenum">
              <a:rPr lang="en-US" sz="1200"/>
              <a:pPr algn="r"/>
              <a:t>22</a:t>
            </a:fld>
            <a:endParaRPr lang="en-US" sz="1200" dirty="0"/>
          </a:p>
        </p:txBody>
      </p:sp>
      <p:sp>
        <p:nvSpPr>
          <p:cNvPr id="234499" name="Rectangle 2"/>
          <p:cNvSpPr>
            <a:spLocks noGrp="1" noRot="1" noChangeAspect="1" noChangeArrowheads="1" noTextEdit="1"/>
          </p:cNvSpPr>
          <p:nvPr>
            <p:ph type="sldImg"/>
          </p:nvPr>
        </p:nvSpPr>
        <p:spPr>
          <a:xfrm>
            <a:off x="-1163189" y="608976"/>
            <a:ext cx="9297746" cy="7011025"/>
          </a:xfrm>
          <a:ln/>
        </p:spPr>
      </p:sp>
      <p:sp>
        <p:nvSpPr>
          <p:cNvPr id="23450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EE33508D-86D0-4CF1-A274-EC9BB0F5AED5}" type="slidenum">
              <a:rPr lang="en-US" sz="1200"/>
              <a:pPr algn="r"/>
              <a:t>23</a:t>
            </a:fld>
            <a:endParaRPr lang="en-US" sz="1200" dirty="0"/>
          </a:p>
        </p:txBody>
      </p:sp>
      <p:sp>
        <p:nvSpPr>
          <p:cNvPr id="235523" name="Rectangle 2"/>
          <p:cNvSpPr>
            <a:spLocks noGrp="1" noRot="1" noChangeAspect="1" noChangeArrowheads="1" noTextEdit="1"/>
          </p:cNvSpPr>
          <p:nvPr>
            <p:ph type="sldImg"/>
          </p:nvPr>
        </p:nvSpPr>
        <p:spPr>
          <a:xfrm>
            <a:off x="-1163189" y="608976"/>
            <a:ext cx="9297746" cy="7011025"/>
          </a:xfrm>
          <a:ln/>
        </p:spPr>
      </p:sp>
      <p:sp>
        <p:nvSpPr>
          <p:cNvPr id="23552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C450E90E-5F2C-4934-950F-46E2049E1440}" type="slidenum">
              <a:rPr lang="en-US" sz="1200"/>
              <a:pPr algn="r"/>
              <a:t>24</a:t>
            </a:fld>
            <a:endParaRPr lang="en-US" sz="1200" dirty="0"/>
          </a:p>
        </p:txBody>
      </p:sp>
      <p:sp>
        <p:nvSpPr>
          <p:cNvPr id="236547" name="Rectangle 2"/>
          <p:cNvSpPr>
            <a:spLocks noGrp="1" noRot="1" noChangeAspect="1" noChangeArrowheads="1" noTextEdit="1"/>
          </p:cNvSpPr>
          <p:nvPr>
            <p:ph type="sldImg"/>
          </p:nvPr>
        </p:nvSpPr>
        <p:spPr>
          <a:xfrm>
            <a:off x="-1163189" y="608976"/>
            <a:ext cx="9297746" cy="7011025"/>
          </a:xfrm>
          <a:ln/>
        </p:spPr>
      </p:sp>
      <p:sp>
        <p:nvSpPr>
          <p:cNvPr id="23654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606018A-0C2A-441D-926B-0B3F095B8FCC}" type="slidenum">
              <a:rPr lang="en-US" sz="1200"/>
              <a:pPr algn="r"/>
              <a:t>4</a:t>
            </a:fld>
            <a:endParaRPr lang="en-US" sz="1200" dirty="0"/>
          </a:p>
        </p:txBody>
      </p:sp>
      <p:sp>
        <p:nvSpPr>
          <p:cNvPr id="219139" name="Rectangle 2"/>
          <p:cNvSpPr>
            <a:spLocks noGrp="1" noRot="1" noChangeAspect="1" noChangeArrowheads="1" noTextEdit="1"/>
          </p:cNvSpPr>
          <p:nvPr>
            <p:ph type="sldImg"/>
          </p:nvPr>
        </p:nvSpPr>
        <p:spPr>
          <a:xfrm>
            <a:off x="-1163189" y="608976"/>
            <a:ext cx="9297746" cy="7011025"/>
          </a:xfrm>
          <a:ln/>
        </p:spPr>
      </p:sp>
      <p:sp>
        <p:nvSpPr>
          <p:cNvPr id="21914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7F519D8E-4394-45E7-B2C1-9973F216B84F}" type="slidenum">
              <a:rPr lang="en-US" sz="1200"/>
              <a:pPr algn="r"/>
              <a:t>26</a:t>
            </a:fld>
            <a:endParaRPr lang="en-US" sz="1200" dirty="0"/>
          </a:p>
        </p:txBody>
      </p:sp>
      <p:sp>
        <p:nvSpPr>
          <p:cNvPr id="237571" name="Rectangle 2"/>
          <p:cNvSpPr>
            <a:spLocks noGrp="1" noRot="1" noChangeAspect="1" noChangeArrowheads="1" noTextEdit="1"/>
          </p:cNvSpPr>
          <p:nvPr>
            <p:ph type="sldImg"/>
          </p:nvPr>
        </p:nvSpPr>
        <p:spPr>
          <a:xfrm>
            <a:off x="-1163189" y="608976"/>
            <a:ext cx="9297746" cy="7011025"/>
          </a:xfrm>
          <a:ln/>
        </p:spPr>
      </p:sp>
      <p:sp>
        <p:nvSpPr>
          <p:cNvPr id="23757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5251F41-5664-498D-8246-FCDD9AEB5B36}" type="slidenum">
              <a:rPr lang="en-US" sz="1200"/>
              <a:pPr algn="r"/>
              <a:t>27</a:t>
            </a:fld>
            <a:endParaRPr lang="en-US" sz="1200" dirty="0"/>
          </a:p>
        </p:txBody>
      </p:sp>
      <p:sp>
        <p:nvSpPr>
          <p:cNvPr id="238595" name="Rectangle 2"/>
          <p:cNvSpPr>
            <a:spLocks noGrp="1" noRot="1" noChangeAspect="1" noChangeArrowheads="1" noTextEdit="1"/>
          </p:cNvSpPr>
          <p:nvPr>
            <p:ph type="sldImg"/>
          </p:nvPr>
        </p:nvSpPr>
        <p:spPr>
          <a:xfrm>
            <a:off x="-1163189" y="608976"/>
            <a:ext cx="9297746" cy="7011025"/>
          </a:xfrm>
          <a:ln/>
        </p:spPr>
      </p:sp>
      <p:sp>
        <p:nvSpPr>
          <p:cNvPr id="23859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5B64E1BA-7F6A-43FB-9A35-D7FBA01171EC}" type="slidenum">
              <a:rPr lang="en-US" sz="1200"/>
              <a:pPr algn="r"/>
              <a:t>28</a:t>
            </a:fld>
            <a:endParaRPr lang="en-US" sz="1200" dirty="0"/>
          </a:p>
        </p:txBody>
      </p:sp>
      <p:sp>
        <p:nvSpPr>
          <p:cNvPr id="239619" name="Rectangle 2"/>
          <p:cNvSpPr>
            <a:spLocks noGrp="1" noRot="1" noChangeAspect="1" noChangeArrowheads="1" noTextEdit="1"/>
          </p:cNvSpPr>
          <p:nvPr>
            <p:ph type="sldImg"/>
          </p:nvPr>
        </p:nvSpPr>
        <p:spPr>
          <a:xfrm>
            <a:off x="-1163189" y="608976"/>
            <a:ext cx="9297746" cy="7011025"/>
          </a:xfrm>
          <a:ln/>
        </p:spPr>
      </p:sp>
      <p:sp>
        <p:nvSpPr>
          <p:cNvPr id="23962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6FA9809-EFF3-4E0D-9EBC-9D8E651C6AF0}" type="slidenum">
              <a:rPr lang="en-US" sz="1200"/>
              <a:pPr algn="r"/>
              <a:t>29</a:t>
            </a:fld>
            <a:endParaRPr lang="en-US" sz="1200" dirty="0"/>
          </a:p>
        </p:txBody>
      </p:sp>
      <p:sp>
        <p:nvSpPr>
          <p:cNvPr id="240643" name="Rectangle 2"/>
          <p:cNvSpPr>
            <a:spLocks noGrp="1" noRot="1" noChangeAspect="1" noChangeArrowheads="1" noTextEdit="1"/>
          </p:cNvSpPr>
          <p:nvPr>
            <p:ph type="sldImg"/>
          </p:nvPr>
        </p:nvSpPr>
        <p:spPr>
          <a:xfrm>
            <a:off x="-1163189" y="608976"/>
            <a:ext cx="9297746" cy="7011025"/>
          </a:xfrm>
          <a:ln/>
        </p:spPr>
      </p:sp>
      <p:sp>
        <p:nvSpPr>
          <p:cNvPr id="24064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F672065D-D1B8-427B-B747-0B479D477890}" type="slidenum">
              <a:rPr lang="en-US" sz="1200"/>
              <a:pPr algn="r"/>
              <a:t>30</a:t>
            </a:fld>
            <a:endParaRPr lang="en-US" sz="1200" dirty="0"/>
          </a:p>
        </p:txBody>
      </p:sp>
      <p:sp>
        <p:nvSpPr>
          <p:cNvPr id="241667" name="Rectangle 2"/>
          <p:cNvSpPr>
            <a:spLocks noGrp="1" noRot="1" noChangeAspect="1" noChangeArrowheads="1" noTextEdit="1"/>
          </p:cNvSpPr>
          <p:nvPr>
            <p:ph type="sldImg"/>
          </p:nvPr>
        </p:nvSpPr>
        <p:spPr>
          <a:xfrm>
            <a:off x="-1163189" y="608976"/>
            <a:ext cx="9297746" cy="7011025"/>
          </a:xfrm>
          <a:ln/>
        </p:spPr>
      </p:sp>
      <p:sp>
        <p:nvSpPr>
          <p:cNvPr id="24166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55761591-DF91-425B-B1BA-DCA8652E4138}" type="slidenum">
              <a:rPr lang="en-US" sz="1200"/>
              <a:pPr algn="r"/>
              <a:t>31</a:t>
            </a:fld>
            <a:endParaRPr lang="en-US" sz="1200" dirty="0"/>
          </a:p>
        </p:txBody>
      </p:sp>
      <p:sp>
        <p:nvSpPr>
          <p:cNvPr id="242691" name="Rectangle 2"/>
          <p:cNvSpPr>
            <a:spLocks noGrp="1" noRot="1" noChangeAspect="1" noChangeArrowheads="1" noTextEdit="1"/>
          </p:cNvSpPr>
          <p:nvPr>
            <p:ph type="sldImg"/>
          </p:nvPr>
        </p:nvSpPr>
        <p:spPr>
          <a:xfrm>
            <a:off x="-1163189" y="608976"/>
            <a:ext cx="9297746" cy="7011025"/>
          </a:xfrm>
          <a:ln/>
        </p:spPr>
      </p:sp>
      <p:sp>
        <p:nvSpPr>
          <p:cNvPr id="24269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346074EB-3A4D-4AC7-9878-BF60EB8BC66C}" type="slidenum">
              <a:rPr lang="en-US" sz="1200"/>
              <a:pPr algn="r"/>
              <a:t>5</a:t>
            </a:fld>
            <a:endParaRPr lang="en-US" sz="1200" dirty="0"/>
          </a:p>
        </p:txBody>
      </p:sp>
      <p:sp>
        <p:nvSpPr>
          <p:cNvPr id="220163" name="Rectangle 2"/>
          <p:cNvSpPr>
            <a:spLocks noGrp="1" noRot="1" noChangeAspect="1" noChangeArrowheads="1" noTextEdit="1"/>
          </p:cNvSpPr>
          <p:nvPr>
            <p:ph type="sldImg"/>
          </p:nvPr>
        </p:nvSpPr>
        <p:spPr>
          <a:xfrm>
            <a:off x="-1163189" y="608976"/>
            <a:ext cx="9297746" cy="7011025"/>
          </a:xfrm>
          <a:ln/>
        </p:spPr>
      </p:sp>
      <p:sp>
        <p:nvSpPr>
          <p:cNvPr id="22016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51030E4-B6AF-47EB-BF3E-030A7F3DE96D}" type="slidenum">
              <a:rPr lang="en-US" sz="1200"/>
              <a:pPr algn="r"/>
              <a:t>6</a:t>
            </a:fld>
            <a:endParaRPr lang="en-US" sz="1200" dirty="0"/>
          </a:p>
        </p:txBody>
      </p:sp>
      <p:sp>
        <p:nvSpPr>
          <p:cNvPr id="221187" name="Rectangle 2"/>
          <p:cNvSpPr>
            <a:spLocks noGrp="1" noRot="1" noChangeAspect="1" noChangeArrowheads="1" noTextEdit="1"/>
          </p:cNvSpPr>
          <p:nvPr>
            <p:ph type="sldImg"/>
          </p:nvPr>
        </p:nvSpPr>
        <p:spPr>
          <a:xfrm>
            <a:off x="-1163189" y="608976"/>
            <a:ext cx="9297746" cy="7011025"/>
          </a:xfrm>
          <a:ln/>
        </p:spPr>
      </p:sp>
      <p:sp>
        <p:nvSpPr>
          <p:cNvPr id="22118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E2D163D-4343-4A65-B3F5-0E7C7DEFEE31}" type="slidenum">
              <a:rPr lang="en-US" sz="1200"/>
              <a:pPr algn="r"/>
              <a:t>7</a:t>
            </a:fld>
            <a:endParaRPr lang="en-US" sz="1200" dirty="0"/>
          </a:p>
        </p:txBody>
      </p:sp>
      <p:sp>
        <p:nvSpPr>
          <p:cNvPr id="222211" name="Rectangle 2"/>
          <p:cNvSpPr>
            <a:spLocks noGrp="1" noRot="1" noChangeAspect="1" noChangeArrowheads="1" noTextEdit="1"/>
          </p:cNvSpPr>
          <p:nvPr>
            <p:ph type="sldImg"/>
          </p:nvPr>
        </p:nvSpPr>
        <p:spPr>
          <a:xfrm>
            <a:off x="-1163189" y="608976"/>
            <a:ext cx="9297746" cy="7011025"/>
          </a:xfrm>
          <a:ln/>
        </p:spPr>
      </p:sp>
      <p:sp>
        <p:nvSpPr>
          <p:cNvPr id="22221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1B39FBE-33E5-421D-81EE-B87A75B58BC1}" type="slidenum">
              <a:rPr lang="en-US" sz="1200"/>
              <a:pPr algn="r"/>
              <a:t>9</a:t>
            </a:fld>
            <a:endParaRPr lang="en-US" sz="1200" dirty="0"/>
          </a:p>
        </p:txBody>
      </p:sp>
      <p:sp>
        <p:nvSpPr>
          <p:cNvPr id="223235" name="Rectangle 2"/>
          <p:cNvSpPr>
            <a:spLocks noGrp="1" noRot="1" noChangeAspect="1" noChangeArrowheads="1" noTextEdit="1"/>
          </p:cNvSpPr>
          <p:nvPr>
            <p:ph type="sldImg"/>
          </p:nvPr>
        </p:nvSpPr>
        <p:spPr>
          <a:xfrm>
            <a:off x="-1163189" y="608976"/>
            <a:ext cx="9297746" cy="7011025"/>
          </a:xfrm>
          <a:ln/>
        </p:spPr>
      </p:sp>
      <p:sp>
        <p:nvSpPr>
          <p:cNvPr id="22323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BCCD357A-D9AA-46D5-A4C7-70C280953603}" type="slidenum">
              <a:rPr lang="en-US" sz="1200"/>
              <a:pPr algn="r"/>
              <a:t>10</a:t>
            </a:fld>
            <a:endParaRPr lang="en-US" sz="1200" dirty="0"/>
          </a:p>
        </p:txBody>
      </p:sp>
      <p:sp>
        <p:nvSpPr>
          <p:cNvPr id="224259" name="Rectangle 2"/>
          <p:cNvSpPr>
            <a:spLocks noGrp="1" noRot="1" noChangeAspect="1" noChangeArrowheads="1" noTextEdit="1"/>
          </p:cNvSpPr>
          <p:nvPr>
            <p:ph type="sldImg"/>
          </p:nvPr>
        </p:nvSpPr>
        <p:spPr>
          <a:xfrm>
            <a:off x="-1163189" y="608976"/>
            <a:ext cx="9297746" cy="7011025"/>
          </a:xfrm>
          <a:ln/>
        </p:spPr>
      </p:sp>
      <p:sp>
        <p:nvSpPr>
          <p:cNvPr id="22426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1412E4AA-1B54-41E8-917D-7A498BC34BC2}" type="slidenum">
              <a:rPr lang="en-US" sz="1200"/>
              <a:pPr algn="r"/>
              <a:t>11</a:t>
            </a:fld>
            <a:endParaRPr lang="en-US" sz="1200" dirty="0"/>
          </a:p>
        </p:txBody>
      </p:sp>
      <p:sp>
        <p:nvSpPr>
          <p:cNvPr id="225283" name="Rectangle 2"/>
          <p:cNvSpPr>
            <a:spLocks noGrp="1" noRot="1" noChangeAspect="1" noChangeArrowheads="1" noTextEdit="1"/>
          </p:cNvSpPr>
          <p:nvPr>
            <p:ph type="sldImg"/>
          </p:nvPr>
        </p:nvSpPr>
        <p:spPr>
          <a:xfrm>
            <a:off x="-1163189" y="608976"/>
            <a:ext cx="9297746" cy="7011025"/>
          </a:xfrm>
          <a:ln/>
        </p:spPr>
      </p:sp>
      <p:sp>
        <p:nvSpPr>
          <p:cNvPr id="22528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E9B21D9C-CDDC-462E-9EF2-7BE40C3D6656}" type="slidenum">
              <a:rPr lang="en-US" sz="1200"/>
              <a:pPr algn="r"/>
              <a:t>12</a:t>
            </a:fld>
            <a:endParaRPr lang="en-US" sz="1200" dirty="0"/>
          </a:p>
        </p:txBody>
      </p:sp>
      <p:sp>
        <p:nvSpPr>
          <p:cNvPr id="226307" name="Rectangle 2"/>
          <p:cNvSpPr>
            <a:spLocks noGrp="1" noRot="1" noChangeAspect="1" noChangeArrowheads="1" noTextEdit="1"/>
          </p:cNvSpPr>
          <p:nvPr>
            <p:ph type="sldImg"/>
          </p:nvPr>
        </p:nvSpPr>
        <p:spPr>
          <a:xfrm>
            <a:off x="-1163189" y="608976"/>
            <a:ext cx="9297746" cy="7011025"/>
          </a:xfrm>
          <a:ln/>
        </p:spPr>
      </p:sp>
      <p:sp>
        <p:nvSpPr>
          <p:cNvPr id="22630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48175-A3EE-42AE-8C87-F72FFD9B61C8}"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63D927C-1125-4C3E-B33D-3F6DA7A3035B}"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F448175-A3EE-42AE-8C87-F72FFD9B61C8}" type="datetimeFigureOut">
              <a:rPr lang="ar-EG" smtClean="0"/>
              <a:pPr/>
              <a:t>21/02/1433</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63D927C-1125-4C3E-B33D-3F6DA7A3035B}"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6"/>
          <p:cNvSpPr>
            <a:spLocks noGrp="1"/>
          </p:cNvSpPr>
          <p:nvPr>
            <p:ph type="title" idx="4294967295"/>
          </p:nvPr>
        </p:nvSpPr>
        <p:spPr>
          <a:xfrm>
            <a:off x="0" y="1447800"/>
            <a:ext cx="9144000" cy="1143000"/>
          </a:xfrm>
        </p:spPr>
        <p:txBody>
          <a:bodyPr>
            <a:normAutofit fontScale="90000"/>
          </a:bodyPr>
          <a:lstStyle/>
          <a:p>
            <a:pPr eaLnBrk="1" hangingPunct="1"/>
            <a:r>
              <a:rPr lang="en-US" sz="3800" b="1" smtClean="0">
                <a:solidFill>
                  <a:schemeClr val="accent2"/>
                </a:solidFill>
                <a:latin typeface="Garamond" pitchFamily="18" charset="0"/>
              </a:rPr>
              <a:t>2011 ACCF/AHA/SCAI Guideline for Percutaneous Coronary Intervention</a:t>
            </a:r>
          </a:p>
        </p:txBody>
      </p:sp>
      <p:sp>
        <p:nvSpPr>
          <p:cNvPr id="2051" name="Text Box 3"/>
          <p:cNvSpPr txBox="1">
            <a:spLocks noChangeArrowheads="1"/>
          </p:cNvSpPr>
          <p:nvPr/>
        </p:nvSpPr>
        <p:spPr bwMode="auto">
          <a:xfrm>
            <a:off x="609600" y="4006850"/>
            <a:ext cx="8001000" cy="2446338"/>
          </a:xfrm>
          <a:prstGeom prst="rect">
            <a:avLst/>
          </a:prstGeom>
          <a:noFill/>
          <a:ln w="9525">
            <a:noFill/>
            <a:miter lim="800000"/>
            <a:headEnd/>
            <a:tailEnd/>
          </a:ln>
        </p:spPr>
        <p:txBody>
          <a:bodyPr>
            <a:spAutoFit/>
          </a:bodyPr>
          <a:lstStyle/>
          <a:p>
            <a:r>
              <a:rPr lang="en-US">
                <a:latin typeface="Calibri" pitchFamily="34" charset="0"/>
              </a:rPr>
              <a:t>A Report of the American College of Cardiology Foundation/American Heart Association Task Force on Practice Guidelines and the Society for Cardiovascular Angiography and Interventions</a:t>
            </a:r>
          </a:p>
          <a:p>
            <a:endParaRPr lang="en-US">
              <a:latin typeface="Calibri" pitchFamily="34" charset="0"/>
            </a:endParaRPr>
          </a:p>
          <a:p>
            <a:endParaRPr lang="en-US">
              <a:latin typeface="Calibri" pitchFamily="34" charset="0"/>
            </a:endParaRPr>
          </a:p>
          <a:p>
            <a:r>
              <a:rPr lang="en-US" sz="900"/>
              <a:t>© American College of Cardiology Foundation and American Heart Association, Inc.</a:t>
            </a:r>
          </a:p>
          <a:p>
            <a:endParaRPr lang="en-US">
              <a:latin typeface="Calibri" pitchFamily="34" charset="0"/>
            </a:endParaRPr>
          </a:p>
          <a:p>
            <a:endParaRPr lang="en-US">
              <a:solidFill>
                <a:schemeClr val="accent2"/>
              </a:solidFill>
              <a:latin typeface="Calibri" pitchFamily="34" charset="0"/>
            </a:endParaRPr>
          </a:p>
          <a:p>
            <a:endParaRPr lang="en-US">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body" idx="4294967295"/>
          </p:nvPr>
        </p:nvSpPr>
        <p:spPr>
          <a:xfrm>
            <a:off x="1752600" y="1828800"/>
            <a:ext cx="7005638" cy="4267200"/>
          </a:xfrm>
        </p:spPr>
        <p:txBody>
          <a:bodyPr/>
          <a:lstStyle/>
          <a:p>
            <a:pPr>
              <a:buFontTx/>
              <a:buNone/>
            </a:pPr>
            <a:r>
              <a:rPr lang="en-US" sz="2400" b="1" smtClean="0"/>
              <a:t>   </a:t>
            </a:r>
          </a:p>
          <a:p>
            <a:pPr>
              <a:buFontTx/>
              <a:buNone/>
            </a:pPr>
            <a:r>
              <a:rPr lang="en-US" sz="2400" b="1" smtClean="0"/>
              <a:t>    </a:t>
            </a:r>
            <a:r>
              <a:rPr lang="en-US" sz="2400" smtClean="0"/>
              <a:t>In patients who have signs or symptoms suggestive of MI during or after PCI, or in asymptomatic patients with significant </a:t>
            </a:r>
            <a:r>
              <a:rPr lang="en-US" sz="2400" i="1" smtClean="0"/>
              <a:t>persistent</a:t>
            </a:r>
            <a:r>
              <a:rPr lang="en-US" sz="2400" smtClean="0"/>
              <a:t> angiographic complications (e.g., large side-branch occlusion, flow limiting dissection, no-reflow phenomenon or coronary thrombosis), creatinine kinase-MB and troponin I or T should be measured.</a:t>
            </a:r>
          </a:p>
        </p:txBody>
      </p:sp>
      <p:sp>
        <p:nvSpPr>
          <p:cNvPr id="115715" name="Rectangle 13"/>
          <p:cNvSpPr>
            <a:spLocks noGrp="1" noChangeArrowheads="1"/>
          </p:cNvSpPr>
          <p:nvPr>
            <p:ph type="title" idx="4294967295"/>
          </p:nvPr>
        </p:nvSpPr>
        <p:spPr>
          <a:xfrm>
            <a:off x="382588" y="228600"/>
            <a:ext cx="8229600" cy="1524000"/>
          </a:xfrm>
          <a:noFill/>
        </p:spPr>
        <p:txBody>
          <a:bodyPr/>
          <a:lstStyle/>
          <a:p>
            <a:pPr marL="742950" indent="-742950"/>
            <a:r>
              <a:rPr lang="en-US" sz="3000" b="1" smtClean="0">
                <a:solidFill>
                  <a:schemeClr val="accent2"/>
                </a:solidFill>
                <a:latin typeface="Garamond" pitchFamily="18" charset="0"/>
                <a:ea typeface="Arial Unicode MS" pitchFamily="34" charset="-128"/>
                <a:cs typeface="Arial Unicode MS" pitchFamily="34" charset="-128"/>
              </a:rPr>
              <a:t>Periprocedural Myocardial Infarction Assessment</a:t>
            </a:r>
          </a:p>
        </p:txBody>
      </p:sp>
      <p:sp>
        <p:nvSpPr>
          <p:cNvPr id="11571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571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571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571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572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438400"/>
            <a:ext cx="1216025" cy="942975"/>
            <a:chOff x="3986" y="942"/>
            <a:chExt cx="766" cy="594"/>
          </a:xfrm>
        </p:grpSpPr>
        <p:sp>
          <p:nvSpPr>
            <p:cNvPr id="11572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572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572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572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572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572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572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573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5722" name="Freeform 289"/>
          <p:cNvSpPr>
            <a:spLocks/>
          </p:cNvSpPr>
          <p:nvPr/>
        </p:nvSpPr>
        <p:spPr bwMode="auto">
          <a:xfrm>
            <a:off x="266700" y="2820988"/>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body" idx="4294967295"/>
          </p:nvPr>
        </p:nvSpPr>
        <p:spPr>
          <a:xfrm>
            <a:off x="1752600" y="1828800"/>
            <a:ext cx="7005638" cy="4267200"/>
          </a:xfrm>
        </p:spPr>
        <p:txBody>
          <a:bodyPr/>
          <a:lstStyle/>
          <a:p>
            <a:pPr>
              <a:buFontTx/>
              <a:buNone/>
            </a:pPr>
            <a:r>
              <a:rPr lang="en-US" sz="2400" b="1" smtClean="0"/>
              <a:t>   </a:t>
            </a:r>
          </a:p>
          <a:p>
            <a:pPr>
              <a:buFontTx/>
              <a:buNone/>
            </a:pPr>
            <a:r>
              <a:rPr lang="en-US" sz="2400" smtClean="0"/>
              <a:t>    Routine measurement of cardiac biomarkers (creatinine kinase-MB and/or troponin I or T) in all patients post-PCI may be reasonable.</a:t>
            </a:r>
          </a:p>
        </p:txBody>
      </p:sp>
      <p:sp>
        <p:nvSpPr>
          <p:cNvPr id="116739" name="Rectangle 13"/>
          <p:cNvSpPr>
            <a:spLocks noGrp="1" noChangeArrowheads="1"/>
          </p:cNvSpPr>
          <p:nvPr>
            <p:ph type="title" idx="4294967295"/>
          </p:nvPr>
        </p:nvSpPr>
        <p:spPr>
          <a:xfrm>
            <a:off x="382588" y="228600"/>
            <a:ext cx="8229600" cy="1524000"/>
          </a:xfrm>
          <a:noFill/>
        </p:spPr>
        <p:txBody>
          <a:bodyPr/>
          <a:lstStyle/>
          <a:p>
            <a:pPr marL="742950" indent="-742950"/>
            <a:r>
              <a:rPr lang="en-US" sz="3000" b="1" smtClean="0">
                <a:solidFill>
                  <a:schemeClr val="accent2"/>
                </a:solidFill>
                <a:latin typeface="Garamond" pitchFamily="18" charset="0"/>
                <a:ea typeface="Arial Unicode MS" pitchFamily="34" charset="-128"/>
                <a:cs typeface="Arial Unicode MS" pitchFamily="34" charset="-128"/>
              </a:rPr>
              <a:t>Periprocedural Myocardial Infarction Assessment (cont.)</a:t>
            </a:r>
          </a:p>
        </p:txBody>
      </p:sp>
      <p:sp>
        <p:nvSpPr>
          <p:cNvPr id="11674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674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674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674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674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438400"/>
            <a:ext cx="1216025" cy="942975"/>
            <a:chOff x="3986" y="942"/>
            <a:chExt cx="766" cy="594"/>
          </a:xfrm>
        </p:grpSpPr>
        <p:sp>
          <p:nvSpPr>
            <p:cNvPr id="11674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674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674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675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675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675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675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675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6746" name="Freeform 289"/>
          <p:cNvSpPr>
            <a:spLocks/>
          </p:cNvSpPr>
          <p:nvPr/>
        </p:nvSpPr>
        <p:spPr bwMode="auto">
          <a:xfrm>
            <a:off x="912813" y="2844800"/>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body" idx="4294967295"/>
          </p:nvPr>
        </p:nvSpPr>
        <p:spPr>
          <a:xfrm>
            <a:off x="1676400" y="1524000"/>
            <a:ext cx="7081838" cy="4572000"/>
          </a:xfrm>
        </p:spPr>
        <p:txBody>
          <a:bodyPr/>
          <a:lstStyle/>
          <a:p>
            <a:pPr>
              <a:buFontTx/>
              <a:buNone/>
            </a:pPr>
            <a:r>
              <a:rPr lang="en-US" sz="2400" b="1" smtClean="0"/>
              <a:t>    </a:t>
            </a:r>
            <a:r>
              <a:rPr lang="en-US" sz="2000" smtClean="0"/>
              <a:t>Patients considered for vascular closure devices should undergo a femoral angiogram to ensure anatomic suitability for deployment.</a:t>
            </a:r>
          </a:p>
          <a:p>
            <a:pPr>
              <a:buFontTx/>
              <a:buNone/>
            </a:pPr>
            <a:r>
              <a:rPr lang="en-US" sz="2000" smtClean="0"/>
              <a:t>  </a:t>
            </a:r>
          </a:p>
          <a:p>
            <a:pPr>
              <a:buFontTx/>
              <a:buNone/>
            </a:pPr>
            <a:r>
              <a:rPr lang="en-US" sz="2000" smtClean="0"/>
              <a:t>     The use of vascular closure devices is reasonable for the purposes of achieving faster hemostasis and earlier ambulation compared with the use of manual compression.</a:t>
            </a:r>
          </a:p>
          <a:p>
            <a:pPr>
              <a:buFontTx/>
              <a:buNone/>
            </a:pPr>
            <a:endParaRPr lang="en-US" sz="2000" smtClean="0"/>
          </a:p>
          <a:p>
            <a:pPr>
              <a:buFontTx/>
              <a:buNone/>
            </a:pPr>
            <a:r>
              <a:rPr lang="en-US" sz="2000" smtClean="0"/>
              <a:t>    The routine use of vascular closure devices </a:t>
            </a:r>
            <a:r>
              <a:rPr lang="en-US" sz="2000" smtClean="0">
                <a:solidFill>
                  <a:srgbClr val="FF0000"/>
                </a:solidFill>
              </a:rPr>
              <a:t>is not recommended</a:t>
            </a:r>
            <a:r>
              <a:rPr lang="en-US" sz="2000" smtClean="0"/>
              <a:t> for the purpose of decreasing vascular complications, including bleeding.</a:t>
            </a:r>
          </a:p>
        </p:txBody>
      </p:sp>
      <p:sp>
        <p:nvSpPr>
          <p:cNvPr id="117763"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Vascular Closure Devices</a:t>
            </a:r>
          </a:p>
        </p:txBody>
      </p:sp>
      <p:sp>
        <p:nvSpPr>
          <p:cNvPr id="11776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776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776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776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776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52400" y="1630363"/>
            <a:ext cx="1216025" cy="942975"/>
            <a:chOff x="3986" y="942"/>
            <a:chExt cx="766" cy="594"/>
          </a:xfrm>
        </p:grpSpPr>
        <p:sp>
          <p:nvSpPr>
            <p:cNvPr id="11779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9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9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9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9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779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779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779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152400" y="3065463"/>
            <a:ext cx="1216025" cy="942975"/>
            <a:chOff x="3986" y="942"/>
            <a:chExt cx="766" cy="594"/>
          </a:xfrm>
        </p:grpSpPr>
        <p:sp>
          <p:nvSpPr>
            <p:cNvPr id="11778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8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8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8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8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778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779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779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4" name="Group 95"/>
          <p:cNvGrpSpPr>
            <a:grpSpLocks/>
          </p:cNvGrpSpPr>
          <p:nvPr/>
        </p:nvGrpSpPr>
        <p:grpSpPr bwMode="auto">
          <a:xfrm>
            <a:off x="152400" y="4529138"/>
            <a:ext cx="1216025" cy="942975"/>
            <a:chOff x="3986" y="942"/>
            <a:chExt cx="766" cy="594"/>
          </a:xfrm>
        </p:grpSpPr>
        <p:sp>
          <p:nvSpPr>
            <p:cNvPr id="11777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7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7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7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778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778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778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778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7772" name="Freeform 289"/>
          <p:cNvSpPr>
            <a:spLocks/>
          </p:cNvSpPr>
          <p:nvPr/>
        </p:nvSpPr>
        <p:spPr bwMode="auto">
          <a:xfrm>
            <a:off x="222250" y="2028825"/>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17773" name="WordArt 622"/>
          <p:cNvSpPr>
            <a:spLocks noChangeArrowheads="1" noChangeShapeType="1" noTextEdit="1"/>
          </p:cNvSpPr>
          <p:nvPr/>
        </p:nvSpPr>
        <p:spPr bwMode="auto">
          <a:xfrm>
            <a:off x="538163" y="3409950"/>
            <a:ext cx="152400"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117774" name="WordArt 622"/>
          <p:cNvSpPr>
            <a:spLocks noChangeArrowheads="1" noChangeShapeType="1" noTextEdit="1"/>
          </p:cNvSpPr>
          <p:nvPr/>
        </p:nvSpPr>
        <p:spPr bwMode="auto">
          <a:xfrm>
            <a:off x="1181100" y="4919663"/>
            <a:ext cx="152400"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117775" name="TextBox 1"/>
          <p:cNvSpPr txBox="1">
            <a:spLocks noChangeArrowheads="1"/>
          </p:cNvSpPr>
          <p:nvPr/>
        </p:nvSpPr>
        <p:spPr bwMode="auto">
          <a:xfrm>
            <a:off x="158750" y="5486400"/>
            <a:ext cx="1473200" cy="646113"/>
          </a:xfrm>
          <a:prstGeom prst="rect">
            <a:avLst/>
          </a:prstGeom>
          <a:noFill/>
          <a:ln w="9525">
            <a:noFill/>
            <a:miter lim="800000"/>
            <a:headEnd/>
            <a:tailEnd/>
          </a:ln>
        </p:spPr>
        <p:txBody>
          <a:bodyPr>
            <a:spAutoFit/>
          </a:bodyPr>
          <a:lstStyle/>
          <a:p>
            <a:r>
              <a:rPr lang="en-US"/>
              <a:t>No Benefit</a:t>
            </a:r>
          </a:p>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Postprocedural Antiplatelet Therapy</a:t>
            </a:r>
          </a:p>
        </p:txBody>
      </p:sp>
      <p:sp>
        <p:nvSpPr>
          <p:cNvPr id="118787"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Postprocedural Considerations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body" idx="4294967295"/>
          </p:nvPr>
        </p:nvSpPr>
        <p:spPr>
          <a:xfrm>
            <a:off x="1676400" y="1295400"/>
            <a:ext cx="7081838" cy="4800600"/>
          </a:xfrm>
        </p:spPr>
        <p:txBody>
          <a:bodyPr/>
          <a:lstStyle/>
          <a:p>
            <a:pPr>
              <a:buFontTx/>
              <a:buNone/>
            </a:pPr>
            <a:r>
              <a:rPr lang="en-US" sz="1800" b="1" smtClean="0"/>
              <a:t>    </a:t>
            </a:r>
            <a:r>
              <a:rPr lang="en-US" sz="1800" smtClean="0"/>
              <a:t>After PCI, aspirin should be continued indefinitely.</a:t>
            </a:r>
          </a:p>
          <a:p>
            <a:pPr>
              <a:buFontTx/>
              <a:buNone/>
            </a:pPr>
            <a:endParaRPr lang="en-US" sz="1800" smtClean="0"/>
          </a:p>
          <a:p>
            <a:pPr>
              <a:buFontTx/>
              <a:buNone/>
            </a:pPr>
            <a:r>
              <a:rPr lang="en-US" sz="1800" smtClean="0"/>
              <a:t>  </a:t>
            </a:r>
          </a:p>
          <a:p>
            <a:pPr>
              <a:buFontTx/>
              <a:buNone/>
            </a:pPr>
            <a:r>
              <a:rPr lang="en-US" sz="1800" smtClean="0"/>
              <a:t>  The duration of P2Y</a:t>
            </a:r>
            <a:r>
              <a:rPr lang="en-US" sz="1800" baseline="-25000" smtClean="0"/>
              <a:t>12</a:t>
            </a:r>
            <a:r>
              <a:rPr lang="en-US" sz="1800" smtClean="0"/>
              <a:t> inhibitor therapy after stent implantation should generally be as follows:</a:t>
            </a:r>
          </a:p>
          <a:p>
            <a:pPr>
              <a:buFontTx/>
              <a:buAutoNum type="alphaLcParenR"/>
            </a:pPr>
            <a:r>
              <a:rPr lang="en-US" sz="1800" smtClean="0"/>
              <a:t>In patients receiving a stent (BMS or DES) during PCI for ACS, P2Y</a:t>
            </a:r>
            <a:r>
              <a:rPr lang="en-US" sz="1800" baseline="-25000" smtClean="0"/>
              <a:t>12</a:t>
            </a:r>
            <a:r>
              <a:rPr lang="en-US" sz="1800" smtClean="0"/>
              <a:t> inhibitor therapy should be given for at least 12 months (clopidogrel 75 mg daily); prasugrel 10 mg daily; and ticagrelor 90 mg twice daily.</a:t>
            </a:r>
          </a:p>
          <a:p>
            <a:pPr>
              <a:buFontTx/>
              <a:buAutoNum type="alphaLcParenR"/>
            </a:pPr>
            <a:r>
              <a:rPr lang="en-US" sz="1800" smtClean="0"/>
              <a:t>In patients receiving a DES for a non–ACS indication, clopidogrel 75 mg daily should be given for at least 12 months if patients are not at high risk of bleeding.</a:t>
            </a:r>
          </a:p>
          <a:p>
            <a:pPr>
              <a:buFontTx/>
              <a:buAutoNum type="alphaLcParenR"/>
            </a:pPr>
            <a:r>
              <a:rPr lang="en-US" sz="1800" smtClean="0"/>
              <a:t>In patients receiving a BMS for a non-ACS indication, clopidogrel should be given for a minimum of 1 month and ideally up to 12 months (unless the patient is at increased risk of bleeding; then it should be given for a minimum of 2 weeks).</a:t>
            </a:r>
          </a:p>
          <a:p>
            <a:pPr>
              <a:buFontTx/>
              <a:buNone/>
            </a:pPr>
            <a:endParaRPr lang="en-US" sz="2000" smtClean="0"/>
          </a:p>
        </p:txBody>
      </p:sp>
      <p:sp>
        <p:nvSpPr>
          <p:cNvPr id="119811" name="Rectangle 13"/>
          <p:cNvSpPr>
            <a:spLocks noGrp="1" noChangeArrowheads="1"/>
          </p:cNvSpPr>
          <p:nvPr>
            <p:ph type="title" idx="4294967295"/>
          </p:nvPr>
        </p:nvSpPr>
        <p:spPr>
          <a:xfrm>
            <a:off x="382588" y="228600"/>
            <a:ext cx="8229600" cy="8382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Postprocedural Antiplatelet Therapy</a:t>
            </a:r>
          </a:p>
        </p:txBody>
      </p:sp>
      <p:sp>
        <p:nvSpPr>
          <p:cNvPr id="11981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981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981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981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9816" name="WordArt 622"/>
          <p:cNvSpPr>
            <a:spLocks noChangeArrowheads="1" noChangeShapeType="1" noTextEdit="1"/>
          </p:cNvSpPr>
          <p:nvPr/>
        </p:nvSpPr>
        <p:spPr bwMode="auto">
          <a:xfrm>
            <a:off x="830263" y="405606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84150" y="3740150"/>
            <a:ext cx="1216025" cy="942975"/>
            <a:chOff x="3986" y="942"/>
            <a:chExt cx="766" cy="594"/>
          </a:xfrm>
        </p:grpSpPr>
        <p:sp>
          <p:nvSpPr>
            <p:cNvPr id="11983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983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983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983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983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983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983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983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9818" name="WordArt 949"/>
          <p:cNvSpPr>
            <a:spLocks noChangeArrowheads="1" noChangeShapeType="1" noTextEdit="1"/>
          </p:cNvSpPr>
          <p:nvPr/>
        </p:nvSpPr>
        <p:spPr bwMode="auto">
          <a:xfrm>
            <a:off x="317500" y="1631950"/>
            <a:ext cx="160338"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9819" name="WordArt 622"/>
          <p:cNvSpPr>
            <a:spLocks noChangeArrowheads="1" noChangeShapeType="1" noTextEdit="1"/>
          </p:cNvSpPr>
          <p:nvPr/>
        </p:nvSpPr>
        <p:spPr bwMode="auto">
          <a:xfrm>
            <a:off x="268288" y="415448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nvGrpSpPr>
          <p:cNvPr id="3" name="Group 2"/>
          <p:cNvGrpSpPr>
            <a:grpSpLocks/>
          </p:cNvGrpSpPr>
          <p:nvPr/>
        </p:nvGrpSpPr>
        <p:grpSpPr bwMode="auto">
          <a:xfrm>
            <a:off x="177800" y="1206500"/>
            <a:ext cx="1216025" cy="935038"/>
            <a:chOff x="1143000" y="1524000"/>
            <a:chExt cx="1216025" cy="942975"/>
          </a:xfrm>
        </p:grpSpPr>
        <p:grpSp>
          <p:nvGrpSpPr>
            <p:cNvPr id="4" name="Group 95"/>
            <p:cNvGrpSpPr>
              <a:grpSpLocks/>
            </p:cNvGrpSpPr>
            <p:nvPr/>
          </p:nvGrpSpPr>
          <p:grpSpPr bwMode="auto">
            <a:xfrm>
              <a:off x="1143000" y="1524000"/>
              <a:ext cx="1216025" cy="942975"/>
              <a:chOff x="3986" y="942"/>
              <a:chExt cx="766" cy="594"/>
            </a:xfrm>
          </p:grpSpPr>
          <p:sp>
            <p:nvSpPr>
              <p:cNvPr id="11982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982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982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982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982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982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982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983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9822" name="WordArt 949"/>
            <p:cNvSpPr>
              <a:spLocks noChangeArrowheads="1" noChangeShapeType="1" noTextEdit="1"/>
            </p:cNvSpPr>
            <p:nvPr/>
          </p:nvSpPr>
          <p:spPr bwMode="auto">
            <a:xfrm>
              <a:off x="1219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body" idx="4294967295"/>
          </p:nvPr>
        </p:nvSpPr>
        <p:spPr>
          <a:xfrm>
            <a:off x="1524000" y="1828800"/>
            <a:ext cx="7234238" cy="4267200"/>
          </a:xfrm>
        </p:spPr>
        <p:txBody>
          <a:bodyPr/>
          <a:lstStyle/>
          <a:p>
            <a:pPr>
              <a:buFontTx/>
              <a:buNone/>
            </a:pPr>
            <a:r>
              <a:rPr lang="en-US" sz="2000" b="1" smtClean="0"/>
              <a:t>     </a:t>
            </a:r>
            <a:r>
              <a:rPr lang="en-US" sz="2000" smtClean="0"/>
              <a:t>Patients should be counseled on the importance of compliance with DAPT, and that therapy should not be discontinued before discussion with the relevant cardiologist.</a:t>
            </a:r>
          </a:p>
          <a:p>
            <a:pPr>
              <a:buFontTx/>
              <a:buNone/>
            </a:pPr>
            <a:endParaRPr lang="en-US" sz="2000" smtClean="0"/>
          </a:p>
          <a:p>
            <a:pPr>
              <a:buFontTx/>
              <a:buNone/>
            </a:pPr>
            <a:r>
              <a:rPr lang="en-US" sz="2000" smtClean="0"/>
              <a:t>     After PCI, it is reasonable to use 81 mg per day of aspirin in preference to higher maintenance doses.</a:t>
            </a:r>
          </a:p>
          <a:p>
            <a:pPr>
              <a:buFontTx/>
              <a:buNone/>
            </a:pPr>
            <a:endParaRPr lang="en-US" sz="2000" smtClean="0"/>
          </a:p>
          <a:p>
            <a:pPr>
              <a:buFontTx/>
              <a:buNone/>
            </a:pPr>
            <a:r>
              <a:rPr lang="en-US" sz="2000" smtClean="0"/>
              <a:t>     If the risk of morbidity from bleeding outweighs the anticipated benefit afforded by a recommended duration of P2Y</a:t>
            </a:r>
            <a:r>
              <a:rPr lang="en-US" sz="2000" baseline="-25000" smtClean="0"/>
              <a:t>12</a:t>
            </a:r>
            <a:r>
              <a:rPr lang="en-US" sz="2000" smtClean="0"/>
              <a:t> inhibitor therapy after stent implantation, earlier discontinuation (e.g., &gt;12 months) of P2Y</a:t>
            </a:r>
            <a:r>
              <a:rPr lang="en-US" sz="2000" baseline="-25000" smtClean="0"/>
              <a:t>12</a:t>
            </a:r>
            <a:r>
              <a:rPr lang="en-US" sz="2000" smtClean="0"/>
              <a:t> inhibitor therapy is reasonable.</a:t>
            </a:r>
          </a:p>
        </p:txBody>
      </p:sp>
      <p:sp>
        <p:nvSpPr>
          <p:cNvPr id="120835" name="Rectangle 13"/>
          <p:cNvSpPr>
            <a:spLocks noGrp="1" noChangeArrowheads="1"/>
          </p:cNvSpPr>
          <p:nvPr>
            <p:ph type="title" idx="4294967295"/>
          </p:nvPr>
        </p:nvSpPr>
        <p:spPr>
          <a:xfrm>
            <a:off x="152400" y="228600"/>
            <a:ext cx="8686800" cy="1524000"/>
          </a:xfrm>
          <a:noFill/>
        </p:spPr>
        <p:txBody>
          <a:bodyPr/>
          <a:lstStyle/>
          <a:p>
            <a:pPr marL="742950" indent="-742950"/>
            <a:r>
              <a:rPr lang="en-US" sz="3600" b="1" smtClean="0">
                <a:solidFill>
                  <a:schemeClr val="accent2"/>
                </a:solidFill>
                <a:latin typeface="Garamond" pitchFamily="18" charset="0"/>
                <a:ea typeface="Arial Unicode MS" pitchFamily="34" charset="-128"/>
                <a:cs typeface="Arial Unicode MS" pitchFamily="34" charset="-128"/>
              </a:rPr>
              <a:t>Postprocedural Antiplatelet Therapy (cont.)</a:t>
            </a:r>
          </a:p>
        </p:txBody>
      </p:sp>
      <p:sp>
        <p:nvSpPr>
          <p:cNvPr id="12083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083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083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083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084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52400" y="1905000"/>
            <a:ext cx="1216025" cy="942975"/>
            <a:chOff x="3986" y="942"/>
            <a:chExt cx="766" cy="594"/>
          </a:xfrm>
        </p:grpSpPr>
        <p:sp>
          <p:nvSpPr>
            <p:cNvPr id="12086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6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6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6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6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086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086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087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152400" y="3352800"/>
            <a:ext cx="1216025" cy="942975"/>
            <a:chOff x="3986" y="942"/>
            <a:chExt cx="766" cy="594"/>
          </a:xfrm>
        </p:grpSpPr>
        <p:sp>
          <p:nvSpPr>
            <p:cNvPr id="12085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5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5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5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5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086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086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086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4" name="Group 95"/>
          <p:cNvGrpSpPr>
            <a:grpSpLocks/>
          </p:cNvGrpSpPr>
          <p:nvPr/>
        </p:nvGrpSpPr>
        <p:grpSpPr bwMode="auto">
          <a:xfrm>
            <a:off x="152400" y="4724400"/>
            <a:ext cx="1216025" cy="942975"/>
            <a:chOff x="3986" y="942"/>
            <a:chExt cx="766" cy="594"/>
          </a:xfrm>
        </p:grpSpPr>
        <p:sp>
          <p:nvSpPr>
            <p:cNvPr id="12084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4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4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5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085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085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085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085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0844" name="WordArt 622"/>
          <p:cNvSpPr>
            <a:spLocks noChangeArrowheads="1" noChangeShapeType="1" noTextEdit="1"/>
          </p:cNvSpPr>
          <p:nvPr/>
        </p:nvSpPr>
        <p:spPr bwMode="auto">
          <a:xfrm>
            <a:off x="538163" y="37671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120845" name="Freeform 289"/>
          <p:cNvSpPr>
            <a:spLocks/>
          </p:cNvSpPr>
          <p:nvPr/>
        </p:nvSpPr>
        <p:spPr bwMode="auto">
          <a:xfrm>
            <a:off x="192088" y="2252663"/>
            <a:ext cx="174625"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0846" name="Freeform 289"/>
          <p:cNvSpPr>
            <a:spLocks/>
          </p:cNvSpPr>
          <p:nvPr/>
        </p:nvSpPr>
        <p:spPr bwMode="auto">
          <a:xfrm>
            <a:off x="538163" y="5122863"/>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body" idx="4294967295"/>
          </p:nvPr>
        </p:nvSpPr>
        <p:spPr>
          <a:xfrm>
            <a:off x="1981200" y="1828800"/>
            <a:ext cx="6777038" cy="4267200"/>
          </a:xfrm>
        </p:spPr>
        <p:txBody>
          <a:bodyPr/>
          <a:lstStyle/>
          <a:p>
            <a:pPr>
              <a:buFontTx/>
              <a:buNone/>
            </a:pPr>
            <a:r>
              <a:rPr lang="en-US" sz="2400" b="1" smtClean="0"/>
              <a:t>    </a:t>
            </a:r>
            <a:r>
              <a:rPr lang="en-US" sz="2400" smtClean="0"/>
              <a:t>Continuation of clopidogrel, prasugrel or ticagrelor beyond 12 months may be considered in patients undergoing DES placement</a:t>
            </a:r>
            <a:r>
              <a:rPr lang="en-US" sz="2000" smtClean="0"/>
              <a:t>.</a:t>
            </a:r>
          </a:p>
          <a:p>
            <a:pPr>
              <a:buFontTx/>
              <a:buNone/>
            </a:pPr>
            <a:endParaRPr lang="en-US" sz="2000" b="1" smtClean="0"/>
          </a:p>
          <a:p>
            <a:pPr>
              <a:buFontTx/>
              <a:buNone/>
            </a:pPr>
            <a:r>
              <a:rPr lang="en-US" sz="2000" b="1" smtClean="0"/>
              <a:t>     </a:t>
            </a:r>
          </a:p>
        </p:txBody>
      </p:sp>
      <p:sp>
        <p:nvSpPr>
          <p:cNvPr id="121859" name="Rectangle 13"/>
          <p:cNvSpPr>
            <a:spLocks noGrp="1" noChangeArrowheads="1"/>
          </p:cNvSpPr>
          <p:nvPr>
            <p:ph type="title" idx="4294967295"/>
          </p:nvPr>
        </p:nvSpPr>
        <p:spPr>
          <a:xfrm>
            <a:off x="382588" y="228600"/>
            <a:ext cx="8229600" cy="1524000"/>
          </a:xfrm>
          <a:noFill/>
        </p:spPr>
        <p:txBody>
          <a:bodyPr/>
          <a:lstStyle/>
          <a:p>
            <a:pPr marL="742950" indent="-742950"/>
            <a:r>
              <a:rPr lang="en-US" sz="3600" b="1" smtClean="0">
                <a:solidFill>
                  <a:schemeClr val="accent2"/>
                </a:solidFill>
                <a:latin typeface="Garamond" pitchFamily="18" charset="0"/>
                <a:ea typeface="Arial Unicode MS" pitchFamily="34" charset="-128"/>
                <a:cs typeface="Arial Unicode MS" pitchFamily="34" charset="-128"/>
              </a:rPr>
              <a:t>Postprocedural Antiplatelet Therapy (cont.)</a:t>
            </a:r>
          </a:p>
        </p:txBody>
      </p:sp>
      <p:sp>
        <p:nvSpPr>
          <p:cNvPr id="12186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186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186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186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186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52400" y="1905000"/>
            <a:ext cx="1216025" cy="942975"/>
            <a:chOff x="3986" y="942"/>
            <a:chExt cx="766" cy="594"/>
          </a:xfrm>
        </p:grpSpPr>
        <p:sp>
          <p:nvSpPr>
            <p:cNvPr id="12186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186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186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187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187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187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187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187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1866" name="Freeform 289"/>
          <p:cNvSpPr>
            <a:spLocks/>
          </p:cNvSpPr>
          <p:nvPr/>
        </p:nvSpPr>
        <p:spPr bwMode="auto">
          <a:xfrm>
            <a:off x="817563" y="2293938"/>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Proton Pump Inhibitors and Antiplatelet Therapy</a:t>
            </a:r>
          </a:p>
        </p:txBody>
      </p:sp>
      <p:sp>
        <p:nvSpPr>
          <p:cNvPr id="122883"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Postprocedural Considerations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body" idx="4294967295"/>
          </p:nvPr>
        </p:nvSpPr>
        <p:spPr>
          <a:xfrm>
            <a:off x="1524000" y="1371600"/>
            <a:ext cx="7234238" cy="4648200"/>
          </a:xfrm>
        </p:spPr>
        <p:txBody>
          <a:bodyPr/>
          <a:lstStyle/>
          <a:p>
            <a:pPr>
              <a:buFontTx/>
              <a:buNone/>
            </a:pPr>
            <a:r>
              <a:rPr lang="en-US" sz="2400" b="1" smtClean="0"/>
              <a:t>    </a:t>
            </a:r>
            <a:r>
              <a:rPr lang="en-US" sz="2200" smtClean="0"/>
              <a:t>PPI should be used in patients with history of prior GI who require DAPT.</a:t>
            </a:r>
          </a:p>
          <a:p>
            <a:pPr>
              <a:buFontTx/>
              <a:buNone/>
            </a:pPr>
            <a:endParaRPr lang="en-US" sz="2200" smtClean="0"/>
          </a:p>
          <a:p>
            <a:pPr>
              <a:buFontTx/>
              <a:buNone/>
            </a:pPr>
            <a:r>
              <a:rPr lang="en-US" sz="2200" smtClean="0"/>
              <a:t>     PPI use is reasonable in patients with increased risk of gastrointestinal bleeding (advanced age, concomitant use of warfarin, steroids, nonsteroidal anti-inflammatory drugs, H pylori infection, etc.) who require DAPT.</a:t>
            </a:r>
          </a:p>
          <a:p>
            <a:pPr>
              <a:buFontTx/>
              <a:buNone/>
            </a:pPr>
            <a:endParaRPr lang="en-US" sz="2200" smtClean="0"/>
          </a:p>
          <a:p>
            <a:pPr>
              <a:buFontTx/>
              <a:buNone/>
            </a:pPr>
            <a:r>
              <a:rPr lang="en-US" sz="2200" smtClean="0"/>
              <a:t>     Routine use of a PPI </a:t>
            </a:r>
            <a:r>
              <a:rPr lang="en-US" sz="2200" smtClean="0">
                <a:solidFill>
                  <a:srgbClr val="FF0000"/>
                </a:solidFill>
              </a:rPr>
              <a:t>is not recommended </a:t>
            </a:r>
            <a:r>
              <a:rPr lang="en-US" sz="2200" smtClean="0"/>
              <a:t>for patients at low risk of gastrointestinal bleeding, who have much less potential to benefit from prophylactic therapy.</a:t>
            </a:r>
          </a:p>
        </p:txBody>
      </p:sp>
      <p:sp>
        <p:nvSpPr>
          <p:cNvPr id="123907"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PPIs and Antiplatelet Therapy</a:t>
            </a:r>
          </a:p>
        </p:txBody>
      </p:sp>
      <p:sp>
        <p:nvSpPr>
          <p:cNvPr id="12390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390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391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391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391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30175" y="1420813"/>
            <a:ext cx="1216025" cy="942975"/>
            <a:chOff x="3986" y="942"/>
            <a:chExt cx="766" cy="594"/>
          </a:xfrm>
        </p:grpSpPr>
        <p:sp>
          <p:nvSpPr>
            <p:cNvPr id="12393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3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3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3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4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394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394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394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131763" y="2705100"/>
            <a:ext cx="1216025" cy="942975"/>
            <a:chOff x="3986" y="942"/>
            <a:chExt cx="766" cy="594"/>
          </a:xfrm>
        </p:grpSpPr>
        <p:sp>
          <p:nvSpPr>
            <p:cNvPr id="12392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2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3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3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3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393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393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393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4" name="Group 95"/>
          <p:cNvGrpSpPr>
            <a:grpSpLocks/>
          </p:cNvGrpSpPr>
          <p:nvPr/>
        </p:nvGrpSpPr>
        <p:grpSpPr bwMode="auto">
          <a:xfrm>
            <a:off x="179388" y="4738688"/>
            <a:ext cx="1216025" cy="942975"/>
            <a:chOff x="3986" y="942"/>
            <a:chExt cx="766" cy="594"/>
          </a:xfrm>
        </p:grpSpPr>
        <p:sp>
          <p:nvSpPr>
            <p:cNvPr id="12392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2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2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2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92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392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392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392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3916" name="Freeform 289"/>
          <p:cNvSpPr>
            <a:spLocks/>
          </p:cNvSpPr>
          <p:nvPr/>
        </p:nvSpPr>
        <p:spPr bwMode="auto">
          <a:xfrm>
            <a:off x="223838" y="1819275"/>
            <a:ext cx="174625"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3917" name="Freeform 289"/>
          <p:cNvSpPr>
            <a:spLocks/>
          </p:cNvSpPr>
          <p:nvPr/>
        </p:nvSpPr>
        <p:spPr bwMode="auto">
          <a:xfrm>
            <a:off x="474663" y="3105150"/>
            <a:ext cx="177800"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3918" name="Freeform 289"/>
          <p:cNvSpPr>
            <a:spLocks/>
          </p:cNvSpPr>
          <p:nvPr/>
        </p:nvSpPr>
        <p:spPr bwMode="auto">
          <a:xfrm>
            <a:off x="1177925" y="5080000"/>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3919" name="TextBox 1"/>
          <p:cNvSpPr txBox="1">
            <a:spLocks noChangeArrowheads="1"/>
          </p:cNvSpPr>
          <p:nvPr/>
        </p:nvSpPr>
        <p:spPr bwMode="auto">
          <a:xfrm>
            <a:off x="131763" y="5681663"/>
            <a:ext cx="1620837" cy="646112"/>
          </a:xfrm>
          <a:prstGeom prst="rect">
            <a:avLst/>
          </a:prstGeom>
          <a:noFill/>
          <a:ln w="9525">
            <a:noFill/>
            <a:miter lim="800000"/>
            <a:headEnd/>
            <a:tailEnd/>
          </a:ln>
        </p:spPr>
        <p:txBody>
          <a:bodyPr>
            <a:spAutoFit/>
          </a:bodyPr>
          <a:lstStyle/>
          <a:p>
            <a:r>
              <a:rPr lang="en-US"/>
              <a:t>No Benefit</a:t>
            </a:r>
          </a:p>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body" idx="4294967295"/>
          </p:nvPr>
        </p:nvSpPr>
        <p:spPr>
          <a:xfrm>
            <a:off x="1676400" y="1371600"/>
            <a:ext cx="7081838" cy="4648200"/>
          </a:xfrm>
        </p:spPr>
        <p:txBody>
          <a:bodyPr/>
          <a:lstStyle/>
          <a:p>
            <a:pPr>
              <a:buFontTx/>
              <a:buNone/>
            </a:pPr>
            <a:r>
              <a:rPr lang="en-US" sz="2400" smtClean="0"/>
              <a:t>    </a:t>
            </a:r>
            <a:r>
              <a:rPr lang="en-US" sz="2000" smtClean="0"/>
              <a:t>Genetic testing might be considered to identify whether a patient at high risk for poor clinical outcomes is predisposed to inadequate platelet inhibition with clopidogrel.</a:t>
            </a:r>
          </a:p>
          <a:p>
            <a:pPr>
              <a:buFontTx/>
              <a:buNone/>
            </a:pPr>
            <a:r>
              <a:rPr lang="en-US" sz="2000" smtClean="0"/>
              <a:t>     </a:t>
            </a:r>
          </a:p>
          <a:p>
            <a:pPr>
              <a:buFontTx/>
              <a:buNone/>
            </a:pPr>
            <a:r>
              <a:rPr lang="en-US" sz="2000" smtClean="0"/>
              <a:t>     When a patient predisposed to inadequate platelet inhibition with clopidogrel is identified by genetic testing, treatment with an alternate P2Y</a:t>
            </a:r>
            <a:r>
              <a:rPr lang="en-US" sz="2000" baseline="-25000" smtClean="0"/>
              <a:t>12</a:t>
            </a:r>
            <a:r>
              <a:rPr lang="en-US" sz="2000" smtClean="0"/>
              <a:t> inhibitor (e.g., prasugrel or ticagrelor) might be considered.</a:t>
            </a:r>
          </a:p>
          <a:p>
            <a:pPr>
              <a:buFontTx/>
              <a:buNone/>
            </a:pPr>
            <a:endParaRPr lang="en-US" sz="2000" smtClean="0"/>
          </a:p>
          <a:p>
            <a:pPr>
              <a:buFontTx/>
              <a:buNone/>
            </a:pPr>
            <a:r>
              <a:rPr lang="en-US" sz="2000" smtClean="0"/>
              <a:t>     The routine clinical use of genetic testing to screen clopidogrel-treated patients undergoing PCI </a:t>
            </a:r>
            <a:r>
              <a:rPr lang="en-US" sz="2000" smtClean="0">
                <a:solidFill>
                  <a:srgbClr val="FF0000"/>
                </a:solidFill>
              </a:rPr>
              <a:t>is not recommended</a:t>
            </a:r>
            <a:r>
              <a:rPr lang="en-US" sz="2000" smtClean="0"/>
              <a:t>.     </a:t>
            </a:r>
          </a:p>
        </p:txBody>
      </p:sp>
      <p:sp>
        <p:nvSpPr>
          <p:cNvPr id="124931" name="Rectangle 13"/>
          <p:cNvSpPr>
            <a:spLocks noGrp="1" noChangeArrowheads="1"/>
          </p:cNvSpPr>
          <p:nvPr>
            <p:ph type="title" idx="4294967295"/>
          </p:nvPr>
        </p:nvSpPr>
        <p:spPr>
          <a:xfrm>
            <a:off x="382588" y="228600"/>
            <a:ext cx="8229600" cy="12192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Clopidogrel Genetic Testing</a:t>
            </a:r>
          </a:p>
        </p:txBody>
      </p:sp>
      <p:sp>
        <p:nvSpPr>
          <p:cNvPr id="12493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493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493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4935" name="WordArt 622"/>
          <p:cNvSpPr>
            <a:spLocks noChangeArrowheads="1" noChangeShapeType="1" noTextEdit="1"/>
          </p:cNvSpPr>
          <p:nvPr/>
        </p:nvSpPr>
        <p:spPr bwMode="auto">
          <a:xfrm>
            <a:off x="300038" y="5453063"/>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493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88913" y="1477963"/>
            <a:ext cx="1216025" cy="942975"/>
            <a:chOff x="3986" y="942"/>
            <a:chExt cx="766" cy="594"/>
          </a:xfrm>
        </p:grpSpPr>
        <p:sp>
          <p:nvSpPr>
            <p:cNvPr id="12496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6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6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6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6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496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496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496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179388" y="3090863"/>
            <a:ext cx="1216025" cy="942975"/>
            <a:chOff x="3986" y="942"/>
            <a:chExt cx="766" cy="594"/>
          </a:xfrm>
        </p:grpSpPr>
        <p:sp>
          <p:nvSpPr>
            <p:cNvPr id="12495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5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5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5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5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495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495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495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4" name="Group 95"/>
          <p:cNvGrpSpPr>
            <a:grpSpLocks/>
          </p:cNvGrpSpPr>
          <p:nvPr/>
        </p:nvGrpSpPr>
        <p:grpSpPr bwMode="auto">
          <a:xfrm>
            <a:off x="190500" y="4618038"/>
            <a:ext cx="1216025" cy="942975"/>
            <a:chOff x="3986" y="942"/>
            <a:chExt cx="766" cy="594"/>
          </a:xfrm>
        </p:grpSpPr>
        <p:sp>
          <p:nvSpPr>
            <p:cNvPr id="12494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4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4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4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494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494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495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495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4940" name="Freeform 289"/>
          <p:cNvSpPr>
            <a:spLocks/>
          </p:cNvSpPr>
          <p:nvPr/>
        </p:nvSpPr>
        <p:spPr bwMode="auto">
          <a:xfrm>
            <a:off x="833438" y="1876425"/>
            <a:ext cx="177800"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4941" name="Freeform 289"/>
          <p:cNvSpPr>
            <a:spLocks/>
          </p:cNvSpPr>
          <p:nvPr/>
        </p:nvSpPr>
        <p:spPr bwMode="auto">
          <a:xfrm>
            <a:off x="854075" y="3487738"/>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4942" name="Freeform 289"/>
          <p:cNvSpPr>
            <a:spLocks/>
          </p:cNvSpPr>
          <p:nvPr/>
        </p:nvSpPr>
        <p:spPr bwMode="auto">
          <a:xfrm>
            <a:off x="1166813" y="5064125"/>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4943" name="TextBox 1"/>
          <p:cNvSpPr txBox="1">
            <a:spLocks noChangeArrowheads="1"/>
          </p:cNvSpPr>
          <p:nvPr/>
        </p:nvSpPr>
        <p:spPr bwMode="auto">
          <a:xfrm>
            <a:off x="190500" y="5581650"/>
            <a:ext cx="1562100" cy="369888"/>
          </a:xfrm>
          <a:prstGeom prst="rect">
            <a:avLst/>
          </a:prstGeom>
          <a:noFill/>
          <a:ln w="9525">
            <a:noFill/>
            <a:miter lim="800000"/>
            <a:headEnd/>
            <a:tailEnd/>
          </a:ln>
        </p:spPr>
        <p:txBody>
          <a:bodyPr>
            <a:spAutoFit/>
          </a:bodyPr>
          <a:lstStyle/>
          <a:p>
            <a:r>
              <a:rPr lang="en-US"/>
              <a:t>No Benefit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dirty="0">
                <a:solidFill>
                  <a:schemeClr val="accent2"/>
                </a:solidFill>
                <a:latin typeface="Garamond" pitchFamily="18" charset="0"/>
                <a:ea typeface="Arial Unicode MS" pitchFamily="34" charset="-128"/>
                <a:cs typeface="Arial Unicode MS" pitchFamily="34" charset="-128"/>
              </a:rPr>
              <a:t>PCI in Specific Anatomic Situations</a:t>
            </a:r>
          </a:p>
        </p:txBody>
      </p:sp>
      <p:sp>
        <p:nvSpPr>
          <p:cNvPr id="107523"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body" idx="4294967295"/>
          </p:nvPr>
        </p:nvSpPr>
        <p:spPr>
          <a:xfrm>
            <a:off x="1676400" y="1524000"/>
            <a:ext cx="7081838" cy="4495800"/>
          </a:xfrm>
        </p:spPr>
        <p:txBody>
          <a:bodyPr/>
          <a:lstStyle/>
          <a:p>
            <a:pPr>
              <a:buFontTx/>
              <a:buNone/>
            </a:pPr>
            <a:r>
              <a:rPr lang="en-US" sz="2400" b="1" smtClean="0"/>
              <a:t>    </a:t>
            </a:r>
            <a:r>
              <a:rPr lang="en-US" sz="2400" smtClean="0"/>
              <a:t>Platelet function testing may be considered in patients at high risk for poor clinical outcomes</a:t>
            </a:r>
            <a:r>
              <a:rPr lang="en-US" sz="2000" smtClean="0"/>
              <a:t>.</a:t>
            </a:r>
          </a:p>
          <a:p>
            <a:pPr>
              <a:buFontTx/>
              <a:buNone/>
            </a:pPr>
            <a:r>
              <a:rPr lang="en-US" sz="2000" smtClean="0"/>
              <a:t>     </a:t>
            </a:r>
          </a:p>
          <a:p>
            <a:pPr>
              <a:buFontTx/>
              <a:buNone/>
            </a:pPr>
            <a:r>
              <a:rPr lang="en-US" sz="2400" smtClean="0"/>
              <a:t>    In clopidogrel-treated patients with high platelet reactivity, alternative agents, such as prasugrel or ticagrelor, might be considered.</a:t>
            </a:r>
          </a:p>
          <a:p>
            <a:pPr>
              <a:buFontTx/>
              <a:buNone/>
            </a:pPr>
            <a:endParaRPr lang="en-US" sz="2400" smtClean="0"/>
          </a:p>
          <a:p>
            <a:pPr>
              <a:buFontTx/>
              <a:buNone/>
            </a:pPr>
            <a:r>
              <a:rPr lang="en-US" sz="2400" smtClean="0"/>
              <a:t>    The routine clinical use of platelet function testing to screen clopidogrel-treated patients undergoing PCI </a:t>
            </a:r>
            <a:r>
              <a:rPr lang="en-US" sz="2400" smtClean="0">
                <a:solidFill>
                  <a:srgbClr val="FF0000"/>
                </a:solidFill>
              </a:rPr>
              <a:t>is not recommended</a:t>
            </a:r>
            <a:r>
              <a:rPr lang="en-US" sz="2400" smtClean="0"/>
              <a:t>.     </a:t>
            </a:r>
          </a:p>
        </p:txBody>
      </p:sp>
      <p:sp>
        <p:nvSpPr>
          <p:cNvPr id="125955" name="Rectangle 13"/>
          <p:cNvSpPr>
            <a:spLocks noGrp="1" noChangeArrowheads="1"/>
          </p:cNvSpPr>
          <p:nvPr>
            <p:ph type="title" idx="4294967295"/>
          </p:nvPr>
        </p:nvSpPr>
        <p:spPr>
          <a:xfrm>
            <a:off x="382588" y="228600"/>
            <a:ext cx="8229600" cy="12192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Platelet FunctionTesting</a:t>
            </a:r>
          </a:p>
        </p:txBody>
      </p:sp>
      <p:sp>
        <p:nvSpPr>
          <p:cNvPr id="12595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595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595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5959"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52400" y="1514475"/>
            <a:ext cx="1216025" cy="942975"/>
            <a:chOff x="3986" y="942"/>
            <a:chExt cx="766" cy="594"/>
          </a:xfrm>
        </p:grpSpPr>
        <p:sp>
          <p:nvSpPr>
            <p:cNvPr id="12598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8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8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8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8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598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598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599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166688" y="2792413"/>
            <a:ext cx="1216025" cy="942975"/>
            <a:chOff x="3986" y="942"/>
            <a:chExt cx="766" cy="594"/>
          </a:xfrm>
        </p:grpSpPr>
        <p:sp>
          <p:nvSpPr>
            <p:cNvPr id="12597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7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7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7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7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598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598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598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4" name="Group 95"/>
          <p:cNvGrpSpPr>
            <a:grpSpLocks/>
          </p:cNvGrpSpPr>
          <p:nvPr/>
        </p:nvGrpSpPr>
        <p:grpSpPr bwMode="auto">
          <a:xfrm>
            <a:off x="152400" y="4154488"/>
            <a:ext cx="1216025" cy="942975"/>
            <a:chOff x="3986" y="942"/>
            <a:chExt cx="766" cy="594"/>
          </a:xfrm>
        </p:grpSpPr>
        <p:sp>
          <p:nvSpPr>
            <p:cNvPr id="12596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6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6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7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597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597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597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597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5963" name="Freeform 289"/>
          <p:cNvSpPr>
            <a:spLocks/>
          </p:cNvSpPr>
          <p:nvPr/>
        </p:nvSpPr>
        <p:spPr bwMode="auto">
          <a:xfrm>
            <a:off x="836613" y="1912938"/>
            <a:ext cx="177800"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5964" name="Freeform 289"/>
          <p:cNvSpPr>
            <a:spLocks/>
          </p:cNvSpPr>
          <p:nvPr/>
        </p:nvSpPr>
        <p:spPr bwMode="auto">
          <a:xfrm>
            <a:off x="836613" y="3189288"/>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5965" name="Freeform 289"/>
          <p:cNvSpPr>
            <a:spLocks/>
          </p:cNvSpPr>
          <p:nvPr/>
        </p:nvSpPr>
        <p:spPr bwMode="auto">
          <a:xfrm>
            <a:off x="1128713" y="4486275"/>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5966" name="TextBox 1"/>
          <p:cNvSpPr txBox="1">
            <a:spLocks noChangeArrowheads="1"/>
          </p:cNvSpPr>
          <p:nvPr/>
        </p:nvSpPr>
        <p:spPr bwMode="auto">
          <a:xfrm>
            <a:off x="127000" y="5097463"/>
            <a:ext cx="1600200" cy="646112"/>
          </a:xfrm>
          <a:prstGeom prst="rect">
            <a:avLst/>
          </a:prstGeom>
          <a:noFill/>
          <a:ln w="9525">
            <a:noFill/>
            <a:miter lim="800000"/>
            <a:headEnd/>
            <a:tailEnd/>
          </a:ln>
        </p:spPr>
        <p:txBody>
          <a:bodyPr>
            <a:spAutoFit/>
          </a:bodyPr>
          <a:lstStyle/>
          <a:p>
            <a:r>
              <a:rPr lang="en-US"/>
              <a:t>No Benefit</a:t>
            </a:r>
          </a:p>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body" idx="4294967295"/>
          </p:nvPr>
        </p:nvSpPr>
        <p:spPr>
          <a:xfrm>
            <a:off x="1676400" y="1524000"/>
            <a:ext cx="7081838" cy="4495800"/>
          </a:xfrm>
        </p:spPr>
        <p:txBody>
          <a:bodyPr/>
          <a:lstStyle/>
          <a:p>
            <a:pPr>
              <a:buFontTx/>
              <a:buNone/>
            </a:pPr>
            <a:r>
              <a:rPr lang="en-US" sz="2400" b="1" smtClean="0"/>
              <a:t>    </a:t>
            </a:r>
            <a:r>
              <a:rPr lang="en-US" sz="2400" smtClean="0"/>
              <a:t>Patients who develop clinical restenosis after balloon angioplasty should be treated with BMS or DES if anatomic factors are appropriate and if the patient is able to comply with and tolerate DAPT. </a:t>
            </a:r>
          </a:p>
          <a:p>
            <a:pPr>
              <a:buFontTx/>
              <a:buNone/>
            </a:pPr>
            <a:endParaRPr lang="en-US" sz="2400" smtClean="0"/>
          </a:p>
          <a:p>
            <a:pPr>
              <a:buFontTx/>
              <a:buNone/>
            </a:pPr>
            <a:r>
              <a:rPr lang="en-US" sz="2400" smtClean="0"/>
              <a:t>    Patients who develop clinical restenosis after BMS should be treated with DES if anatomic factors are appropriate and the patient is able to comply with and tolerate DAPT.</a:t>
            </a:r>
          </a:p>
          <a:p>
            <a:pPr>
              <a:buFontTx/>
              <a:buNone/>
            </a:pPr>
            <a:endParaRPr lang="en-US" sz="2400" b="1" smtClean="0"/>
          </a:p>
          <a:p>
            <a:pPr>
              <a:buFontTx/>
              <a:buNone/>
            </a:pPr>
            <a:endParaRPr lang="en-US" sz="2000" b="1" smtClean="0"/>
          </a:p>
        </p:txBody>
      </p:sp>
      <p:sp>
        <p:nvSpPr>
          <p:cNvPr id="126979" name="Rectangle 13"/>
          <p:cNvSpPr>
            <a:spLocks noGrp="1" noChangeArrowheads="1"/>
          </p:cNvSpPr>
          <p:nvPr>
            <p:ph type="title" idx="4294967295"/>
          </p:nvPr>
        </p:nvSpPr>
        <p:spPr>
          <a:xfrm>
            <a:off x="382588" y="228600"/>
            <a:ext cx="8229600" cy="12192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Restenosis</a:t>
            </a:r>
          </a:p>
        </p:txBody>
      </p:sp>
      <p:sp>
        <p:nvSpPr>
          <p:cNvPr id="12698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698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698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698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698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52400" y="1600200"/>
            <a:ext cx="1216025" cy="942975"/>
            <a:chOff x="3986" y="942"/>
            <a:chExt cx="766" cy="594"/>
          </a:xfrm>
        </p:grpSpPr>
        <p:sp>
          <p:nvSpPr>
            <p:cNvPr id="12699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699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699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700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700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700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700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700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3887788"/>
            <a:ext cx="1216025" cy="942975"/>
            <a:chOff x="3986" y="942"/>
            <a:chExt cx="766" cy="594"/>
          </a:xfrm>
        </p:grpSpPr>
        <p:sp>
          <p:nvSpPr>
            <p:cNvPr id="12698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699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699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699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699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699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699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699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6987" name="WordArt 622"/>
          <p:cNvSpPr>
            <a:spLocks noChangeArrowheads="1" noChangeShapeType="1" noTextEdit="1"/>
          </p:cNvSpPr>
          <p:nvPr/>
        </p:nvSpPr>
        <p:spPr bwMode="auto">
          <a:xfrm>
            <a:off x="219075" y="2014538"/>
            <a:ext cx="160338"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126988" name="WordArt 949"/>
          <p:cNvSpPr>
            <a:spLocks noChangeArrowheads="1" noChangeShapeType="1" noTextEdit="1"/>
          </p:cNvSpPr>
          <p:nvPr/>
        </p:nvSpPr>
        <p:spPr bwMode="auto">
          <a:xfrm>
            <a:off x="285750" y="4291013"/>
            <a:ext cx="160338"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body" idx="4294967295"/>
          </p:nvPr>
        </p:nvSpPr>
        <p:spPr>
          <a:xfrm>
            <a:off x="1524000" y="1524000"/>
            <a:ext cx="7234238" cy="4495800"/>
          </a:xfrm>
        </p:spPr>
        <p:txBody>
          <a:bodyPr/>
          <a:lstStyle/>
          <a:p>
            <a:pPr>
              <a:buFontTx/>
              <a:buNone/>
            </a:pPr>
            <a:r>
              <a:rPr lang="en-US" sz="2400" b="1" smtClean="0"/>
              <a:t>    </a:t>
            </a:r>
            <a:r>
              <a:rPr lang="en-US" sz="2400" smtClean="0"/>
              <a:t>IVUS is reasonable to determine the mechanism of stent restenosis. </a:t>
            </a:r>
          </a:p>
          <a:p>
            <a:pPr>
              <a:buFontTx/>
              <a:buNone/>
            </a:pPr>
            <a:endParaRPr lang="en-US" sz="2400" smtClean="0"/>
          </a:p>
          <a:p>
            <a:pPr>
              <a:buFontTx/>
              <a:buNone/>
            </a:pPr>
            <a:r>
              <a:rPr lang="en-US" sz="2400" smtClean="0"/>
              <a:t>    Patients who develop clinical restenosis after DES may be considered for repeat PCI with balloon angioplasty, BMS, or DES containing the same drug or an alternative antiproliferative drug if anatomic factors are appropriate and patient is able to comply with and tolerate DAPT.</a:t>
            </a:r>
          </a:p>
          <a:p>
            <a:pPr>
              <a:buFontTx/>
              <a:buNone/>
            </a:pPr>
            <a:endParaRPr lang="en-US" sz="2400" b="1" smtClean="0"/>
          </a:p>
          <a:p>
            <a:pPr>
              <a:buFontTx/>
              <a:buNone/>
            </a:pPr>
            <a:endParaRPr lang="en-US" sz="2000" b="1" smtClean="0"/>
          </a:p>
        </p:txBody>
      </p:sp>
      <p:sp>
        <p:nvSpPr>
          <p:cNvPr id="128003" name="Rectangle 13"/>
          <p:cNvSpPr>
            <a:spLocks noGrp="1" noChangeArrowheads="1"/>
          </p:cNvSpPr>
          <p:nvPr>
            <p:ph type="title" idx="4294967295"/>
          </p:nvPr>
        </p:nvSpPr>
        <p:spPr>
          <a:xfrm>
            <a:off x="382588" y="228600"/>
            <a:ext cx="8229600" cy="12192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Restenosis (cont.)</a:t>
            </a:r>
          </a:p>
        </p:txBody>
      </p:sp>
      <p:sp>
        <p:nvSpPr>
          <p:cNvPr id="12800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800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800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800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800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524000"/>
            <a:ext cx="1216025" cy="942975"/>
            <a:chOff x="3986" y="942"/>
            <a:chExt cx="766" cy="594"/>
          </a:xfrm>
        </p:grpSpPr>
        <p:sp>
          <p:nvSpPr>
            <p:cNvPr id="12802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802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802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802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802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802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802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802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2819400"/>
            <a:ext cx="1216025" cy="942975"/>
            <a:chOff x="3986" y="942"/>
            <a:chExt cx="766" cy="594"/>
          </a:xfrm>
        </p:grpSpPr>
        <p:sp>
          <p:nvSpPr>
            <p:cNvPr id="12801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801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801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801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801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801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801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802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8011" name="Freeform 289"/>
          <p:cNvSpPr>
            <a:spLocks/>
          </p:cNvSpPr>
          <p:nvPr/>
        </p:nvSpPr>
        <p:spPr bwMode="auto">
          <a:xfrm>
            <a:off x="609600" y="1938338"/>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8012" name="Freeform 289"/>
          <p:cNvSpPr>
            <a:spLocks/>
          </p:cNvSpPr>
          <p:nvPr/>
        </p:nvSpPr>
        <p:spPr bwMode="auto">
          <a:xfrm>
            <a:off x="900113" y="3243263"/>
            <a:ext cx="176212"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body" idx="4294967295"/>
          </p:nvPr>
        </p:nvSpPr>
        <p:spPr>
          <a:xfrm>
            <a:off x="1676400" y="1524000"/>
            <a:ext cx="7081838" cy="4495800"/>
          </a:xfrm>
        </p:spPr>
        <p:txBody>
          <a:bodyPr/>
          <a:lstStyle/>
          <a:p>
            <a:pPr>
              <a:buFontTx/>
              <a:buNone/>
            </a:pPr>
            <a:r>
              <a:rPr lang="en-US" sz="2400" b="1" smtClean="0"/>
              <a:t>    </a:t>
            </a:r>
            <a:r>
              <a:rPr lang="en-US" sz="2400" smtClean="0"/>
              <a:t>In patients entering a formal cardiac rehabilitation program after PCI, treadmill exercise testing is reasonable.</a:t>
            </a:r>
          </a:p>
          <a:p>
            <a:pPr>
              <a:buFontTx/>
              <a:buNone/>
            </a:pPr>
            <a:endParaRPr lang="en-US" sz="2400" smtClean="0"/>
          </a:p>
          <a:p>
            <a:pPr>
              <a:buFontTx/>
              <a:buNone/>
            </a:pPr>
            <a:r>
              <a:rPr lang="en-US" sz="2400" smtClean="0"/>
              <a:t>    Routine, periodic stress testing of asymptomatic patients after PCI without specific clinical indications </a:t>
            </a:r>
            <a:r>
              <a:rPr lang="en-US" sz="2400" smtClean="0">
                <a:solidFill>
                  <a:srgbClr val="FF0000"/>
                </a:solidFill>
              </a:rPr>
              <a:t>should not be performed</a:t>
            </a:r>
            <a:r>
              <a:rPr lang="en-US" sz="2400" smtClean="0"/>
              <a:t>.</a:t>
            </a:r>
          </a:p>
          <a:p>
            <a:pPr>
              <a:buFontTx/>
              <a:buNone/>
            </a:pPr>
            <a:endParaRPr lang="en-US" sz="2400" b="1" smtClean="0"/>
          </a:p>
          <a:p>
            <a:pPr>
              <a:buFontTx/>
              <a:buNone/>
            </a:pPr>
            <a:endParaRPr lang="en-US" sz="2000" b="1" smtClean="0"/>
          </a:p>
        </p:txBody>
      </p:sp>
      <p:sp>
        <p:nvSpPr>
          <p:cNvPr id="129027" name="Rectangle 13"/>
          <p:cNvSpPr>
            <a:spLocks noGrp="1" noChangeArrowheads="1"/>
          </p:cNvSpPr>
          <p:nvPr>
            <p:ph type="title" idx="4294967295"/>
          </p:nvPr>
        </p:nvSpPr>
        <p:spPr>
          <a:xfrm>
            <a:off x="382588" y="228600"/>
            <a:ext cx="8229600" cy="12192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Exercise Testing</a:t>
            </a:r>
          </a:p>
        </p:txBody>
      </p:sp>
      <p:sp>
        <p:nvSpPr>
          <p:cNvPr id="12902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902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903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903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2903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524000"/>
            <a:ext cx="1216025" cy="942975"/>
            <a:chOff x="3986" y="942"/>
            <a:chExt cx="766" cy="594"/>
          </a:xfrm>
        </p:grpSpPr>
        <p:sp>
          <p:nvSpPr>
            <p:cNvPr id="12904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904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904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904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905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905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905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905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3243263"/>
            <a:ext cx="1216025" cy="942975"/>
            <a:chOff x="3986" y="942"/>
            <a:chExt cx="766" cy="594"/>
          </a:xfrm>
        </p:grpSpPr>
        <p:sp>
          <p:nvSpPr>
            <p:cNvPr id="12903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903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904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904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904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904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904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904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9035" name="Freeform 289"/>
          <p:cNvSpPr>
            <a:spLocks/>
          </p:cNvSpPr>
          <p:nvPr/>
        </p:nvSpPr>
        <p:spPr bwMode="auto">
          <a:xfrm>
            <a:off x="585788" y="1916113"/>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9036" name="Freeform 289"/>
          <p:cNvSpPr>
            <a:spLocks/>
          </p:cNvSpPr>
          <p:nvPr/>
        </p:nvSpPr>
        <p:spPr bwMode="auto">
          <a:xfrm>
            <a:off x="1214438" y="3621088"/>
            <a:ext cx="176212" cy="400050"/>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29037" name="TextBox 1"/>
          <p:cNvSpPr txBox="1">
            <a:spLocks noChangeArrowheads="1"/>
          </p:cNvSpPr>
          <p:nvPr/>
        </p:nvSpPr>
        <p:spPr bwMode="auto">
          <a:xfrm>
            <a:off x="220663" y="4186238"/>
            <a:ext cx="1524000" cy="646112"/>
          </a:xfrm>
          <a:prstGeom prst="rect">
            <a:avLst/>
          </a:prstGeom>
          <a:noFill/>
          <a:ln w="9525">
            <a:noFill/>
            <a:miter lim="800000"/>
            <a:headEnd/>
            <a:tailEnd/>
          </a:ln>
        </p:spPr>
        <p:txBody>
          <a:bodyPr>
            <a:spAutoFit/>
          </a:bodyPr>
          <a:lstStyle/>
          <a:p>
            <a:r>
              <a:rPr lang="en-US"/>
              <a:t>No Benefit</a:t>
            </a:r>
          </a:p>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body" idx="4294967295"/>
          </p:nvPr>
        </p:nvSpPr>
        <p:spPr>
          <a:xfrm>
            <a:off x="1676400" y="1524000"/>
            <a:ext cx="7081838" cy="4495800"/>
          </a:xfrm>
        </p:spPr>
        <p:txBody>
          <a:bodyPr/>
          <a:lstStyle/>
          <a:p>
            <a:pPr>
              <a:buFontTx/>
              <a:buNone/>
            </a:pPr>
            <a:r>
              <a:rPr lang="en-US" sz="2400" b="1" smtClean="0"/>
              <a:t>    </a:t>
            </a:r>
            <a:r>
              <a:rPr lang="en-US" sz="2400" smtClean="0"/>
              <a:t>Medically-supervised exercise programs (cardiac rehabilitation) should be recommended to patients after PCI, particularly for moderate- to high-risk patients for whom supervised exercise training is warranted.</a:t>
            </a:r>
          </a:p>
          <a:p>
            <a:pPr>
              <a:buFontTx/>
              <a:buNone/>
            </a:pPr>
            <a:endParaRPr lang="en-US" sz="2400" b="1" smtClean="0"/>
          </a:p>
          <a:p>
            <a:pPr>
              <a:buFontTx/>
              <a:buNone/>
            </a:pPr>
            <a:endParaRPr lang="en-US" sz="2400" b="1" smtClean="0"/>
          </a:p>
          <a:p>
            <a:pPr>
              <a:buFontTx/>
              <a:buNone/>
            </a:pPr>
            <a:endParaRPr lang="en-US" sz="2000" b="1" smtClean="0"/>
          </a:p>
        </p:txBody>
      </p:sp>
      <p:sp>
        <p:nvSpPr>
          <p:cNvPr id="130051" name="Rectangle 13"/>
          <p:cNvSpPr>
            <a:spLocks noGrp="1" noChangeArrowheads="1"/>
          </p:cNvSpPr>
          <p:nvPr>
            <p:ph type="title" idx="4294967295"/>
          </p:nvPr>
        </p:nvSpPr>
        <p:spPr>
          <a:xfrm>
            <a:off x="382588" y="228600"/>
            <a:ext cx="8229600" cy="12192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Cardiac Rehabilitation</a:t>
            </a:r>
          </a:p>
        </p:txBody>
      </p:sp>
      <p:sp>
        <p:nvSpPr>
          <p:cNvPr id="13005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005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005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005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005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524000"/>
            <a:ext cx="1216025" cy="942975"/>
            <a:chOff x="3986" y="942"/>
            <a:chExt cx="766" cy="594"/>
          </a:xfrm>
        </p:grpSpPr>
        <p:sp>
          <p:nvSpPr>
            <p:cNvPr id="13005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006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006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006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006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006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006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006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30058" name="WordArt 949"/>
          <p:cNvSpPr>
            <a:spLocks noChangeArrowheads="1" noChangeShapeType="1" noTextEdit="1"/>
          </p:cNvSpPr>
          <p:nvPr/>
        </p:nvSpPr>
        <p:spPr bwMode="auto">
          <a:xfrm>
            <a:off x="274638" y="1938338"/>
            <a:ext cx="161925"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Quality and Performance</a:t>
            </a:r>
          </a:p>
        </p:txBody>
      </p:sp>
      <p:sp>
        <p:nvSpPr>
          <p:cNvPr id="131075"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Quality and Performance Considerations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body" idx="4294967295"/>
          </p:nvPr>
        </p:nvSpPr>
        <p:spPr>
          <a:xfrm>
            <a:off x="1524000" y="1524000"/>
            <a:ext cx="7234238" cy="4495800"/>
          </a:xfrm>
        </p:spPr>
        <p:txBody>
          <a:bodyPr/>
          <a:lstStyle/>
          <a:p>
            <a:pPr>
              <a:buFontTx/>
              <a:buNone/>
            </a:pPr>
            <a:r>
              <a:rPr lang="en-US" sz="2200" b="1" smtClean="0"/>
              <a:t>    </a:t>
            </a:r>
            <a:r>
              <a:rPr lang="en-US" sz="2200" smtClean="0"/>
              <a:t>Every PCI program should operate a quality improvement program that routinely: a) reviews quality and outcomes of the entire program; b) reviews results of individual operators; c) includes risk adjustment; d) provides peer review of difficult or complicated cases, and; e) performs random case reviews.</a:t>
            </a:r>
          </a:p>
          <a:p>
            <a:pPr>
              <a:buFontTx/>
              <a:buNone/>
            </a:pPr>
            <a:endParaRPr lang="en-US" sz="2200" smtClean="0"/>
          </a:p>
          <a:p>
            <a:pPr>
              <a:buFontTx/>
              <a:buNone/>
            </a:pPr>
            <a:r>
              <a:rPr lang="en-US" sz="2200" smtClean="0"/>
              <a:t>     Every PCI program should participate in a regional or national PCI registry for the purpose of benchmarking its outcomes against current national norms.</a:t>
            </a:r>
          </a:p>
          <a:p>
            <a:pPr>
              <a:buFontTx/>
              <a:buNone/>
            </a:pPr>
            <a:endParaRPr lang="en-US" sz="2400" b="1" smtClean="0"/>
          </a:p>
          <a:p>
            <a:pPr>
              <a:buFontTx/>
              <a:buNone/>
            </a:pPr>
            <a:endParaRPr lang="en-US" sz="2000" b="1" smtClean="0"/>
          </a:p>
        </p:txBody>
      </p:sp>
      <p:sp>
        <p:nvSpPr>
          <p:cNvPr id="132099" name="Rectangle 13"/>
          <p:cNvSpPr>
            <a:spLocks noGrp="1" noChangeArrowheads="1"/>
          </p:cNvSpPr>
          <p:nvPr>
            <p:ph type="title" idx="4294967295"/>
          </p:nvPr>
        </p:nvSpPr>
        <p:spPr>
          <a:xfrm>
            <a:off x="382588" y="228600"/>
            <a:ext cx="8229600" cy="12192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Quality and Performance</a:t>
            </a:r>
          </a:p>
        </p:txBody>
      </p:sp>
      <p:sp>
        <p:nvSpPr>
          <p:cNvPr id="13210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210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210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210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210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524000"/>
            <a:ext cx="1216025" cy="942975"/>
            <a:chOff x="3986" y="942"/>
            <a:chExt cx="766" cy="594"/>
          </a:xfrm>
        </p:grpSpPr>
        <p:sp>
          <p:nvSpPr>
            <p:cNvPr id="13211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211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211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212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212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212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212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212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87338" y="4424363"/>
            <a:ext cx="1216025" cy="942975"/>
            <a:chOff x="3986" y="942"/>
            <a:chExt cx="766" cy="594"/>
          </a:xfrm>
        </p:grpSpPr>
        <p:sp>
          <p:nvSpPr>
            <p:cNvPr id="13210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211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211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211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211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211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211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211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32107" name="Freeform 289"/>
          <p:cNvSpPr>
            <a:spLocks/>
          </p:cNvSpPr>
          <p:nvPr/>
        </p:nvSpPr>
        <p:spPr bwMode="auto">
          <a:xfrm>
            <a:off x="285750" y="1890713"/>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32108" name="Freeform 289"/>
          <p:cNvSpPr>
            <a:spLocks/>
          </p:cNvSpPr>
          <p:nvPr/>
        </p:nvSpPr>
        <p:spPr bwMode="auto">
          <a:xfrm>
            <a:off x="331788" y="4775200"/>
            <a:ext cx="174625"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body" idx="4294967295"/>
          </p:nvPr>
        </p:nvSpPr>
        <p:spPr>
          <a:xfrm>
            <a:off x="1600200" y="1524000"/>
            <a:ext cx="7158038" cy="4495800"/>
          </a:xfrm>
        </p:spPr>
        <p:txBody>
          <a:bodyPr/>
          <a:lstStyle/>
          <a:p>
            <a:pPr>
              <a:buFontTx/>
              <a:buNone/>
            </a:pPr>
            <a:r>
              <a:rPr lang="en-US" sz="2400" b="1" smtClean="0"/>
              <a:t>    </a:t>
            </a:r>
          </a:p>
          <a:p>
            <a:pPr>
              <a:buFontTx/>
              <a:buNone/>
            </a:pPr>
            <a:r>
              <a:rPr lang="en-US" sz="2400" b="1" smtClean="0"/>
              <a:t>	</a:t>
            </a:r>
            <a:r>
              <a:rPr lang="en-US" sz="2400" smtClean="0"/>
              <a:t>It is reasonable for all physicians that perform PCI to participate in the American Board of Internal Medicine interventional cardiology board certification and maintenance of certification program.</a:t>
            </a:r>
          </a:p>
          <a:p>
            <a:pPr>
              <a:buFontTx/>
              <a:buNone/>
            </a:pPr>
            <a:r>
              <a:rPr lang="en-US" sz="2400" smtClean="0"/>
              <a:t>    </a:t>
            </a:r>
          </a:p>
          <a:p>
            <a:pPr>
              <a:buFontTx/>
              <a:buNone/>
            </a:pPr>
            <a:endParaRPr lang="en-US" sz="2000" b="1" smtClean="0"/>
          </a:p>
        </p:txBody>
      </p:sp>
      <p:sp>
        <p:nvSpPr>
          <p:cNvPr id="133123" name="Rectangle 13"/>
          <p:cNvSpPr>
            <a:spLocks noGrp="1" noChangeArrowheads="1"/>
          </p:cNvSpPr>
          <p:nvPr>
            <p:ph type="title" idx="4294967295"/>
          </p:nvPr>
        </p:nvSpPr>
        <p:spPr>
          <a:xfrm>
            <a:off x="228600" y="228600"/>
            <a:ext cx="8383588" cy="1219200"/>
          </a:xfrm>
          <a:noFill/>
        </p:spPr>
        <p:txBody>
          <a:bodyPr/>
          <a:lstStyle/>
          <a:p>
            <a:pPr marL="742950" indent="-742950"/>
            <a:r>
              <a:rPr lang="en-US" sz="3600" b="1" smtClean="0">
                <a:solidFill>
                  <a:schemeClr val="accent2"/>
                </a:solidFill>
                <a:latin typeface="Garamond" pitchFamily="18" charset="0"/>
                <a:ea typeface="Arial Unicode MS" pitchFamily="34" charset="-128"/>
                <a:cs typeface="Arial Unicode MS" pitchFamily="34" charset="-128"/>
              </a:rPr>
              <a:t>Certification and Maintenance of Certification</a:t>
            </a:r>
          </a:p>
        </p:txBody>
      </p:sp>
      <p:sp>
        <p:nvSpPr>
          <p:cNvPr id="13312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312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312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312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312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105025"/>
            <a:ext cx="1216025" cy="942975"/>
            <a:chOff x="3986" y="942"/>
            <a:chExt cx="766" cy="594"/>
          </a:xfrm>
        </p:grpSpPr>
        <p:sp>
          <p:nvSpPr>
            <p:cNvPr id="13313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313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313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313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313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313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313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313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33130" name="Freeform 289"/>
          <p:cNvSpPr>
            <a:spLocks/>
          </p:cNvSpPr>
          <p:nvPr/>
        </p:nvSpPr>
        <p:spPr bwMode="auto">
          <a:xfrm>
            <a:off x="609600" y="2513013"/>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body" idx="4294967295"/>
          </p:nvPr>
        </p:nvSpPr>
        <p:spPr>
          <a:xfrm>
            <a:off x="1676400" y="1524000"/>
            <a:ext cx="7081838" cy="4495800"/>
          </a:xfrm>
        </p:spPr>
        <p:txBody>
          <a:bodyPr/>
          <a:lstStyle/>
          <a:p>
            <a:pPr>
              <a:buFontTx/>
              <a:buNone/>
            </a:pPr>
            <a:r>
              <a:rPr lang="en-US" sz="2400" b="1" smtClean="0"/>
              <a:t>    </a:t>
            </a:r>
            <a:r>
              <a:rPr lang="en-US" sz="2400" smtClean="0"/>
              <a:t>Elective/urgent PCI should be performed by operators with acceptable annual volume (≥75 procedures) at high-volume centers (&gt;400 procedures) with onsite cardiac surgery.</a:t>
            </a:r>
          </a:p>
          <a:p>
            <a:pPr>
              <a:buFontTx/>
              <a:buNone/>
            </a:pPr>
            <a:endParaRPr lang="en-US" sz="2400" smtClean="0"/>
          </a:p>
          <a:p>
            <a:pPr>
              <a:buFontTx/>
              <a:buNone/>
            </a:pPr>
            <a:r>
              <a:rPr lang="en-US" sz="2400" smtClean="0"/>
              <a:t>    Elective/urgent PCI should be performed by operators and institutions whose current risk-adjusted outcomes statistics are comparable to those reported in contemporary national data registries.</a:t>
            </a:r>
          </a:p>
          <a:p>
            <a:pPr>
              <a:buFontTx/>
              <a:buNone/>
            </a:pPr>
            <a:r>
              <a:rPr lang="en-US" sz="2400" smtClean="0"/>
              <a:t>    </a:t>
            </a:r>
          </a:p>
          <a:p>
            <a:pPr>
              <a:buFontTx/>
              <a:buNone/>
            </a:pPr>
            <a:endParaRPr lang="en-US" sz="2000" b="1" smtClean="0"/>
          </a:p>
        </p:txBody>
      </p:sp>
      <p:sp>
        <p:nvSpPr>
          <p:cNvPr id="134147" name="Rectangle 13"/>
          <p:cNvSpPr>
            <a:spLocks noGrp="1" noChangeArrowheads="1"/>
          </p:cNvSpPr>
          <p:nvPr>
            <p:ph type="title" idx="4294967295"/>
          </p:nvPr>
        </p:nvSpPr>
        <p:spPr>
          <a:xfrm>
            <a:off x="382588" y="228600"/>
            <a:ext cx="8229600" cy="1219200"/>
          </a:xfrm>
          <a:noFill/>
        </p:spPr>
        <p:txBody>
          <a:bodyPr/>
          <a:lstStyle/>
          <a:p>
            <a:pPr marL="742950" indent="-742950"/>
            <a:r>
              <a:rPr lang="en-US" sz="3000" b="1" smtClean="0">
                <a:solidFill>
                  <a:schemeClr val="accent2"/>
                </a:solidFill>
                <a:latin typeface="Garamond" pitchFamily="18" charset="0"/>
                <a:ea typeface="Arial Unicode MS" pitchFamily="34" charset="-128"/>
                <a:cs typeface="Arial Unicode MS" pitchFamily="34" charset="-128"/>
              </a:rPr>
              <a:t>     Operator and Institutional Competency and Volume  </a:t>
            </a:r>
          </a:p>
        </p:txBody>
      </p:sp>
      <p:sp>
        <p:nvSpPr>
          <p:cNvPr id="13414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414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415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415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415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524000"/>
            <a:ext cx="1216025" cy="942975"/>
            <a:chOff x="3986" y="942"/>
            <a:chExt cx="766" cy="594"/>
          </a:xfrm>
        </p:grpSpPr>
        <p:sp>
          <p:nvSpPr>
            <p:cNvPr id="13416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416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416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416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416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417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417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417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98450" y="3592513"/>
            <a:ext cx="1216025" cy="942975"/>
            <a:chOff x="3986" y="942"/>
            <a:chExt cx="766" cy="594"/>
          </a:xfrm>
        </p:grpSpPr>
        <p:sp>
          <p:nvSpPr>
            <p:cNvPr id="13415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415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415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416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416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416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416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416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34155" name="Freeform 289"/>
          <p:cNvSpPr>
            <a:spLocks/>
          </p:cNvSpPr>
          <p:nvPr/>
        </p:nvSpPr>
        <p:spPr bwMode="auto">
          <a:xfrm>
            <a:off x="298450" y="1922463"/>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34156" name="Freeform 289"/>
          <p:cNvSpPr>
            <a:spLocks/>
          </p:cNvSpPr>
          <p:nvPr/>
        </p:nvSpPr>
        <p:spPr bwMode="auto">
          <a:xfrm>
            <a:off x="360363" y="3990975"/>
            <a:ext cx="177800"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body" idx="4294967295"/>
          </p:nvPr>
        </p:nvSpPr>
        <p:spPr>
          <a:xfrm>
            <a:off x="1752600" y="1524000"/>
            <a:ext cx="7005638" cy="4495800"/>
          </a:xfrm>
        </p:spPr>
        <p:txBody>
          <a:bodyPr/>
          <a:lstStyle/>
          <a:p>
            <a:pPr>
              <a:buFontTx/>
              <a:buNone/>
            </a:pPr>
            <a:r>
              <a:rPr lang="en-US" sz="2200" smtClean="0"/>
              <a:t>     </a:t>
            </a:r>
            <a:r>
              <a:rPr lang="en-US" sz="2000" smtClean="0"/>
              <a:t>Primary PCI for STEMI should be performed by experienced operators who perform more than 75 elective PCI procedures per year and, ideally, at least 11 PCI procedures for STEMI per year. Ideally, these procedures should be performed in institutions that perform more than 400 elective PCIs per year and more than 36 primary PCI procedures for STEMI per year.</a:t>
            </a:r>
          </a:p>
          <a:p>
            <a:pPr>
              <a:buFontTx/>
              <a:buNone/>
            </a:pPr>
            <a:endParaRPr lang="en-US" sz="2000" smtClean="0"/>
          </a:p>
          <a:p>
            <a:pPr>
              <a:buFontTx/>
              <a:buNone/>
            </a:pPr>
            <a:r>
              <a:rPr lang="en-US" sz="2000" smtClean="0"/>
              <a:t>     It is reasonable that operators with acceptable volume (≥75 PCI procedures per year) perform elective/urgent PCI at low-volume centers (200 to 400 PCI procedures per year) with onsite cardiac surgery.</a:t>
            </a:r>
          </a:p>
          <a:p>
            <a:pPr>
              <a:buFontTx/>
              <a:buNone/>
            </a:pPr>
            <a:r>
              <a:rPr lang="en-US" sz="2400" smtClean="0"/>
              <a:t>    </a:t>
            </a:r>
          </a:p>
          <a:p>
            <a:pPr>
              <a:buFontTx/>
              <a:buNone/>
            </a:pPr>
            <a:endParaRPr lang="en-US" sz="2000" b="1" smtClean="0"/>
          </a:p>
        </p:txBody>
      </p:sp>
      <p:sp>
        <p:nvSpPr>
          <p:cNvPr id="135171" name="Rectangle 13"/>
          <p:cNvSpPr>
            <a:spLocks noGrp="1" noChangeArrowheads="1"/>
          </p:cNvSpPr>
          <p:nvPr>
            <p:ph type="title" idx="4294967295"/>
          </p:nvPr>
        </p:nvSpPr>
        <p:spPr>
          <a:xfrm>
            <a:off x="0" y="293688"/>
            <a:ext cx="8991600" cy="1219200"/>
          </a:xfrm>
          <a:noFill/>
        </p:spPr>
        <p:txBody>
          <a:bodyPr/>
          <a:lstStyle/>
          <a:p>
            <a:pPr marL="742950" indent="-742950"/>
            <a:r>
              <a:rPr lang="en-US" sz="3000" b="1" smtClean="0">
                <a:solidFill>
                  <a:schemeClr val="accent2"/>
                </a:solidFill>
                <a:latin typeface="Garamond" pitchFamily="18" charset="0"/>
                <a:ea typeface="Arial Unicode MS" pitchFamily="34" charset="-128"/>
                <a:cs typeface="Arial Unicode MS" pitchFamily="34" charset="-128"/>
              </a:rPr>
              <a:t>     Operator and Institutional Competency and Volume (cont.)  </a:t>
            </a:r>
          </a:p>
        </p:txBody>
      </p:sp>
      <p:sp>
        <p:nvSpPr>
          <p:cNvPr id="13517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517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517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517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517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524000"/>
            <a:ext cx="1216025" cy="942975"/>
            <a:chOff x="3986" y="942"/>
            <a:chExt cx="766" cy="594"/>
          </a:xfrm>
        </p:grpSpPr>
        <p:sp>
          <p:nvSpPr>
            <p:cNvPr id="13518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519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519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519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519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519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519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519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65113" y="4191000"/>
            <a:ext cx="1216025" cy="942975"/>
            <a:chOff x="3986" y="942"/>
            <a:chExt cx="766" cy="594"/>
          </a:xfrm>
        </p:grpSpPr>
        <p:sp>
          <p:nvSpPr>
            <p:cNvPr id="13518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518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518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518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518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518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518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518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35179" name="Freeform 289"/>
          <p:cNvSpPr>
            <a:spLocks/>
          </p:cNvSpPr>
          <p:nvPr/>
        </p:nvSpPr>
        <p:spPr bwMode="auto">
          <a:xfrm>
            <a:off x="304800" y="1922463"/>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35180" name="Freeform 289"/>
          <p:cNvSpPr>
            <a:spLocks/>
          </p:cNvSpPr>
          <p:nvPr/>
        </p:nvSpPr>
        <p:spPr bwMode="auto">
          <a:xfrm>
            <a:off x="631825" y="4589463"/>
            <a:ext cx="177800"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body" idx="4294967295"/>
          </p:nvPr>
        </p:nvSpPr>
        <p:spPr>
          <a:xfrm>
            <a:off x="1676400" y="1981200"/>
            <a:ext cx="7081838" cy="4114800"/>
          </a:xfrm>
        </p:spPr>
        <p:txBody>
          <a:bodyPr/>
          <a:lstStyle/>
          <a:p>
            <a:pPr>
              <a:buFontTx/>
              <a:buNone/>
            </a:pPr>
            <a:r>
              <a:rPr lang="en-US" sz="2400" smtClean="0"/>
              <a:t>    PCI of a CTO in patients with appropriate clinical indications and suitable anatomy is reasonable when performed by operators with appropriate expertise.</a:t>
            </a:r>
            <a:endParaRPr lang="en-US" sz="2000" smtClean="0"/>
          </a:p>
        </p:txBody>
      </p:sp>
      <p:sp>
        <p:nvSpPr>
          <p:cNvPr id="108547"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Chronic Total Occlusions</a:t>
            </a:r>
          </a:p>
        </p:txBody>
      </p:sp>
      <p:sp>
        <p:nvSpPr>
          <p:cNvPr id="10854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854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855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855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855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981200"/>
            <a:ext cx="1216025" cy="942975"/>
            <a:chOff x="3986" y="942"/>
            <a:chExt cx="766" cy="594"/>
          </a:xfrm>
        </p:grpSpPr>
        <p:sp>
          <p:nvSpPr>
            <p:cNvPr id="10855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855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855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855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855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856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856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856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8554" name="WordArt 622"/>
          <p:cNvSpPr>
            <a:spLocks noChangeArrowheads="1" noChangeShapeType="1" noTextEdit="1"/>
          </p:cNvSpPr>
          <p:nvPr/>
        </p:nvSpPr>
        <p:spPr bwMode="auto">
          <a:xfrm>
            <a:off x="635000" y="23955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body" idx="4294967295"/>
          </p:nvPr>
        </p:nvSpPr>
        <p:spPr>
          <a:xfrm>
            <a:off x="1600200" y="1524000"/>
            <a:ext cx="7158038" cy="4495800"/>
          </a:xfrm>
        </p:spPr>
        <p:txBody>
          <a:bodyPr/>
          <a:lstStyle/>
          <a:p>
            <a:pPr>
              <a:buFontTx/>
              <a:buNone/>
            </a:pPr>
            <a:r>
              <a:rPr lang="en-US" sz="2200" b="1" smtClean="0"/>
              <a:t>     </a:t>
            </a:r>
            <a:r>
              <a:rPr lang="en-US" sz="2200" smtClean="0"/>
              <a:t>It is reasonable that low-volume operators (&lt;75 PCI procedures per year) perform elective/urgent PCI at high-volume centers (&gt;400 PCI procedures per year) with onsite cardiac surgery. Ideally, operators with an annual procedure volume &lt;75 should only work at institutions with an activity level of more than 600 procedures per year. Operators who perform &lt;75 procedures per year should develop a defined mentoring relationship with a highly experienced operator who has an annual procedural volume of at least 150 procedures per year</a:t>
            </a:r>
            <a:r>
              <a:rPr lang="en-US" sz="2200" i="1" smtClean="0"/>
              <a:t>.</a:t>
            </a:r>
            <a:r>
              <a:rPr lang="en-US" sz="2200" smtClean="0"/>
              <a:t>    </a:t>
            </a:r>
          </a:p>
          <a:p>
            <a:pPr>
              <a:buFontTx/>
              <a:buNone/>
            </a:pPr>
            <a:endParaRPr lang="en-US" sz="2200" b="1" smtClean="0"/>
          </a:p>
        </p:txBody>
      </p:sp>
      <p:sp>
        <p:nvSpPr>
          <p:cNvPr id="136195" name="Rectangle 13"/>
          <p:cNvSpPr>
            <a:spLocks noGrp="1" noChangeArrowheads="1"/>
          </p:cNvSpPr>
          <p:nvPr>
            <p:ph type="title" idx="4294967295"/>
          </p:nvPr>
        </p:nvSpPr>
        <p:spPr>
          <a:xfrm>
            <a:off x="382588" y="228600"/>
            <a:ext cx="8229600" cy="1219200"/>
          </a:xfrm>
          <a:noFill/>
        </p:spPr>
        <p:txBody>
          <a:bodyPr/>
          <a:lstStyle/>
          <a:p>
            <a:pPr marL="742950" indent="-742950"/>
            <a:r>
              <a:rPr lang="en-US" sz="3000" b="1" smtClean="0">
                <a:solidFill>
                  <a:schemeClr val="accent2"/>
                </a:solidFill>
                <a:latin typeface="Garamond" pitchFamily="18" charset="0"/>
                <a:ea typeface="Arial Unicode MS" pitchFamily="34" charset="-128"/>
                <a:cs typeface="Arial Unicode MS" pitchFamily="34" charset="-128"/>
              </a:rPr>
              <a:t>     Operator and Institutional Competency and Volume (cont.)  </a:t>
            </a:r>
          </a:p>
        </p:txBody>
      </p:sp>
      <p:sp>
        <p:nvSpPr>
          <p:cNvPr id="13619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619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619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619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620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524000"/>
            <a:ext cx="1216025" cy="942975"/>
            <a:chOff x="3986" y="942"/>
            <a:chExt cx="766" cy="594"/>
          </a:xfrm>
        </p:grpSpPr>
        <p:sp>
          <p:nvSpPr>
            <p:cNvPr id="13620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620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620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620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620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620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620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621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36202" name="Freeform 289"/>
          <p:cNvSpPr>
            <a:spLocks/>
          </p:cNvSpPr>
          <p:nvPr/>
        </p:nvSpPr>
        <p:spPr bwMode="auto">
          <a:xfrm>
            <a:off x="608013" y="1935163"/>
            <a:ext cx="177800"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4294967295"/>
          </p:nvPr>
        </p:nvSpPr>
        <p:spPr>
          <a:xfrm>
            <a:off x="1524000" y="1524000"/>
            <a:ext cx="7234238" cy="4495800"/>
          </a:xfrm>
        </p:spPr>
        <p:txBody>
          <a:bodyPr/>
          <a:lstStyle/>
          <a:p>
            <a:pPr>
              <a:buFontTx/>
              <a:buNone/>
            </a:pPr>
            <a:r>
              <a:rPr lang="en-US" sz="2400" b="1" smtClean="0"/>
              <a:t>    </a:t>
            </a:r>
            <a:r>
              <a:rPr lang="en-US" sz="2000" smtClean="0"/>
              <a:t>The benefit of primary PCI for STEMI patients eligible for fibrinolysis when performed by an operator who performs &lt;75 procedures per year (&lt;11 PCIs for STEMI per year) is not well established.</a:t>
            </a:r>
            <a:r>
              <a:rPr lang="en-US" sz="2000" i="1" smtClean="0"/>
              <a:t> </a:t>
            </a:r>
          </a:p>
          <a:p>
            <a:pPr>
              <a:buFontTx/>
              <a:buNone/>
            </a:pPr>
            <a:endParaRPr lang="en-US" sz="2000" i="1" smtClean="0"/>
          </a:p>
          <a:p>
            <a:pPr>
              <a:buFontTx/>
              <a:buNone/>
            </a:pPr>
            <a:r>
              <a:rPr lang="en-US" sz="2000" smtClean="0"/>
              <a:t>     It </a:t>
            </a:r>
            <a:r>
              <a:rPr lang="en-US" sz="2000" smtClean="0">
                <a:solidFill>
                  <a:srgbClr val="FF0000"/>
                </a:solidFill>
              </a:rPr>
              <a:t>is not recommended </a:t>
            </a:r>
            <a:r>
              <a:rPr lang="en-US" sz="2000" smtClean="0"/>
              <a:t>that elective/urgent PCI be performed by low-volume operators (&lt;75 procedures per year) at low-volume centers (200 to 400 procedures per year) with or without onsite cardiac surgery. An institution with a volume of &lt;200 procedures per year, unless in a region that is underserved because of geography, should carefully consider whether it should continue to offer this service.   </a:t>
            </a:r>
          </a:p>
          <a:p>
            <a:pPr>
              <a:buFontTx/>
              <a:buNone/>
            </a:pPr>
            <a:endParaRPr lang="en-US" sz="2200" smtClean="0"/>
          </a:p>
        </p:txBody>
      </p:sp>
      <p:sp>
        <p:nvSpPr>
          <p:cNvPr id="137219" name="Rectangle 13"/>
          <p:cNvSpPr>
            <a:spLocks noGrp="1" noChangeArrowheads="1"/>
          </p:cNvSpPr>
          <p:nvPr>
            <p:ph type="title" idx="4294967295"/>
          </p:nvPr>
        </p:nvSpPr>
        <p:spPr>
          <a:xfrm>
            <a:off x="382588" y="228600"/>
            <a:ext cx="8229600" cy="1219200"/>
          </a:xfrm>
          <a:noFill/>
        </p:spPr>
        <p:txBody>
          <a:bodyPr/>
          <a:lstStyle/>
          <a:p>
            <a:pPr marL="742950" indent="-742950"/>
            <a:r>
              <a:rPr lang="en-US" sz="3000" b="1" smtClean="0">
                <a:solidFill>
                  <a:schemeClr val="accent2"/>
                </a:solidFill>
                <a:latin typeface="Garamond" pitchFamily="18" charset="0"/>
                <a:ea typeface="Arial Unicode MS" pitchFamily="34" charset="-128"/>
                <a:cs typeface="Arial Unicode MS" pitchFamily="34" charset="-128"/>
              </a:rPr>
              <a:t>     Operator and Institutional Competency and Volume (cont.)  </a:t>
            </a:r>
          </a:p>
        </p:txBody>
      </p:sp>
      <p:sp>
        <p:nvSpPr>
          <p:cNvPr id="13722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7221" name="WordArt 622"/>
          <p:cNvSpPr>
            <a:spLocks noChangeArrowheads="1" noChangeShapeType="1" noTextEdit="1"/>
          </p:cNvSpPr>
          <p:nvPr/>
        </p:nvSpPr>
        <p:spPr bwMode="auto">
          <a:xfrm>
            <a:off x="762000" y="3048000"/>
            <a:ext cx="228600" cy="381000"/>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722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722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3722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524000"/>
            <a:ext cx="1216025" cy="942975"/>
            <a:chOff x="3986" y="942"/>
            <a:chExt cx="766" cy="594"/>
          </a:xfrm>
        </p:grpSpPr>
        <p:sp>
          <p:nvSpPr>
            <p:cNvPr id="13723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724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724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724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724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724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724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724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37226" name="WordArt 622"/>
          <p:cNvSpPr>
            <a:spLocks noChangeArrowheads="1" noChangeShapeType="1" noTextEdit="1"/>
          </p:cNvSpPr>
          <p:nvPr/>
        </p:nvSpPr>
        <p:spPr bwMode="auto">
          <a:xfrm>
            <a:off x="762000" y="3124200"/>
            <a:ext cx="228600" cy="381000"/>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3" name="Group 95"/>
          <p:cNvGrpSpPr>
            <a:grpSpLocks/>
          </p:cNvGrpSpPr>
          <p:nvPr/>
        </p:nvGrpSpPr>
        <p:grpSpPr bwMode="auto">
          <a:xfrm>
            <a:off x="304800" y="3276600"/>
            <a:ext cx="1216025" cy="942975"/>
            <a:chOff x="3986" y="942"/>
            <a:chExt cx="766" cy="594"/>
          </a:xfrm>
        </p:grpSpPr>
        <p:sp>
          <p:nvSpPr>
            <p:cNvPr id="13723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723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723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723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723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723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723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723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37228" name="Freeform 289"/>
          <p:cNvSpPr>
            <a:spLocks/>
          </p:cNvSpPr>
          <p:nvPr/>
        </p:nvSpPr>
        <p:spPr bwMode="auto">
          <a:xfrm>
            <a:off x="873125" y="1922463"/>
            <a:ext cx="176213"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37229" name="Freeform 289"/>
          <p:cNvSpPr>
            <a:spLocks/>
          </p:cNvSpPr>
          <p:nvPr/>
        </p:nvSpPr>
        <p:spPr bwMode="auto">
          <a:xfrm>
            <a:off x="1293813" y="3681413"/>
            <a:ext cx="176212" cy="42227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137230" name="TextBox 1"/>
          <p:cNvSpPr txBox="1">
            <a:spLocks noChangeArrowheads="1"/>
          </p:cNvSpPr>
          <p:nvPr/>
        </p:nvSpPr>
        <p:spPr bwMode="auto">
          <a:xfrm>
            <a:off x="304800" y="4219575"/>
            <a:ext cx="1414463" cy="646113"/>
          </a:xfrm>
          <a:prstGeom prst="rect">
            <a:avLst/>
          </a:prstGeom>
          <a:noFill/>
          <a:ln w="9525">
            <a:noFill/>
            <a:miter lim="800000"/>
            <a:headEnd/>
            <a:tailEnd/>
          </a:ln>
        </p:spPr>
        <p:txBody>
          <a:bodyPr>
            <a:spAutoFit/>
          </a:bodyPr>
          <a:lstStyle/>
          <a:p>
            <a:r>
              <a:rPr lang="en-US"/>
              <a:t>No Benefit</a:t>
            </a:r>
          </a:p>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body" idx="4294967295"/>
          </p:nvPr>
        </p:nvSpPr>
        <p:spPr>
          <a:xfrm>
            <a:off x="1600200" y="1447800"/>
            <a:ext cx="7234238" cy="4572000"/>
          </a:xfrm>
        </p:spPr>
        <p:txBody>
          <a:bodyPr/>
          <a:lstStyle/>
          <a:p>
            <a:pPr>
              <a:buFontTx/>
              <a:buNone/>
            </a:pPr>
            <a:r>
              <a:rPr lang="en-US" sz="2400" b="1" smtClean="0"/>
              <a:t>    </a:t>
            </a:r>
            <a:r>
              <a:rPr lang="en-US" sz="2400" smtClean="0"/>
              <a:t>EPDs should be used during SVG PCI when technically feasible.</a:t>
            </a:r>
          </a:p>
          <a:p>
            <a:pPr>
              <a:buFontTx/>
              <a:buNone/>
            </a:pPr>
            <a:endParaRPr lang="en-US" sz="2400" smtClean="0"/>
          </a:p>
          <a:p>
            <a:pPr>
              <a:buFontTx/>
              <a:buNone/>
            </a:pPr>
            <a:r>
              <a:rPr lang="en-US" sz="2000" smtClean="0"/>
              <a:t>     </a:t>
            </a:r>
            <a:r>
              <a:rPr lang="en-US" sz="2400" smtClean="0"/>
              <a:t>Platelet GP IIb/IIIa inhibitors </a:t>
            </a:r>
            <a:r>
              <a:rPr lang="en-US" sz="2400" smtClean="0">
                <a:solidFill>
                  <a:srgbClr val="FF0000"/>
                </a:solidFill>
              </a:rPr>
              <a:t>are not beneficial </a:t>
            </a:r>
            <a:r>
              <a:rPr lang="en-US" sz="2400" smtClean="0"/>
              <a:t>as adjunctive therapy during SVG PCI.</a:t>
            </a:r>
          </a:p>
          <a:p>
            <a:pPr>
              <a:buFontTx/>
              <a:buNone/>
            </a:pPr>
            <a:endParaRPr lang="en-US" sz="2400" smtClean="0"/>
          </a:p>
          <a:p>
            <a:pPr>
              <a:buFontTx/>
              <a:buNone/>
            </a:pPr>
            <a:r>
              <a:rPr lang="en-US" sz="2400" smtClean="0"/>
              <a:t>    </a:t>
            </a:r>
          </a:p>
          <a:p>
            <a:pPr>
              <a:buFontTx/>
              <a:buNone/>
            </a:pPr>
            <a:r>
              <a:rPr lang="en-US" sz="2400" smtClean="0"/>
              <a:t>    PCI </a:t>
            </a:r>
            <a:r>
              <a:rPr lang="en-US" sz="2400" smtClean="0">
                <a:solidFill>
                  <a:srgbClr val="FF0000"/>
                </a:solidFill>
              </a:rPr>
              <a:t>is not recommended </a:t>
            </a:r>
            <a:r>
              <a:rPr lang="en-US" sz="2400" smtClean="0"/>
              <a:t>for chronic SVG occlusions.</a:t>
            </a:r>
          </a:p>
        </p:txBody>
      </p:sp>
      <p:sp>
        <p:nvSpPr>
          <p:cNvPr id="109571"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Saphenous Vein Grafts</a:t>
            </a:r>
          </a:p>
        </p:txBody>
      </p:sp>
      <p:sp>
        <p:nvSpPr>
          <p:cNvPr id="10957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957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957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957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0957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79388" y="1579563"/>
            <a:ext cx="1216025" cy="942975"/>
            <a:chOff x="3986" y="942"/>
            <a:chExt cx="766" cy="594"/>
          </a:xfrm>
        </p:grpSpPr>
        <p:sp>
          <p:nvSpPr>
            <p:cNvPr id="10960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60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60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60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60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960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960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960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153988" y="2792413"/>
            <a:ext cx="1216025" cy="942975"/>
            <a:chOff x="3986" y="942"/>
            <a:chExt cx="766" cy="594"/>
          </a:xfrm>
        </p:grpSpPr>
        <p:sp>
          <p:nvSpPr>
            <p:cNvPr id="10959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59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59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59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59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959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959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960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4" name="Group 95"/>
          <p:cNvGrpSpPr>
            <a:grpSpLocks/>
          </p:cNvGrpSpPr>
          <p:nvPr/>
        </p:nvGrpSpPr>
        <p:grpSpPr bwMode="auto">
          <a:xfrm>
            <a:off x="152400" y="4343400"/>
            <a:ext cx="1216025" cy="942975"/>
            <a:chOff x="3986" y="942"/>
            <a:chExt cx="766" cy="594"/>
          </a:xfrm>
        </p:grpSpPr>
        <p:sp>
          <p:nvSpPr>
            <p:cNvPr id="10958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58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58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58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0958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0959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0959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0959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09580" name="WordArt 622"/>
          <p:cNvSpPr>
            <a:spLocks noChangeArrowheads="1" noChangeShapeType="1" noTextEdit="1"/>
          </p:cNvSpPr>
          <p:nvPr/>
        </p:nvSpPr>
        <p:spPr bwMode="auto">
          <a:xfrm>
            <a:off x="254000" y="1993900"/>
            <a:ext cx="152400"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109581" name="WordArt 622"/>
          <p:cNvSpPr>
            <a:spLocks noChangeArrowheads="1" noChangeShapeType="1" noTextEdit="1"/>
          </p:cNvSpPr>
          <p:nvPr/>
        </p:nvSpPr>
        <p:spPr bwMode="auto">
          <a:xfrm>
            <a:off x="1162050" y="32337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109582" name="WordArt 622"/>
          <p:cNvSpPr>
            <a:spLocks noChangeArrowheads="1" noChangeShapeType="1" noTextEdit="1"/>
          </p:cNvSpPr>
          <p:nvPr/>
        </p:nvSpPr>
        <p:spPr bwMode="auto">
          <a:xfrm>
            <a:off x="1219200" y="49101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109583" name="TextBox 2"/>
          <p:cNvSpPr txBox="1">
            <a:spLocks noChangeArrowheads="1"/>
          </p:cNvSpPr>
          <p:nvPr/>
        </p:nvSpPr>
        <p:spPr bwMode="auto">
          <a:xfrm>
            <a:off x="147638" y="3735388"/>
            <a:ext cx="1446212" cy="646112"/>
          </a:xfrm>
          <a:prstGeom prst="rect">
            <a:avLst/>
          </a:prstGeom>
          <a:noFill/>
          <a:ln w="9525">
            <a:noFill/>
            <a:miter lim="800000"/>
            <a:headEnd/>
            <a:tailEnd/>
          </a:ln>
        </p:spPr>
        <p:txBody>
          <a:bodyPr>
            <a:spAutoFit/>
          </a:bodyPr>
          <a:lstStyle/>
          <a:p>
            <a:r>
              <a:rPr lang="en-US"/>
              <a:t>No Benefit</a:t>
            </a:r>
          </a:p>
          <a:p>
            <a:endParaRPr lang="en-US"/>
          </a:p>
        </p:txBody>
      </p:sp>
      <p:sp>
        <p:nvSpPr>
          <p:cNvPr id="109584" name="TextBox 3"/>
          <p:cNvSpPr txBox="1">
            <a:spLocks noChangeArrowheads="1"/>
          </p:cNvSpPr>
          <p:nvPr/>
        </p:nvSpPr>
        <p:spPr bwMode="auto">
          <a:xfrm>
            <a:off x="344488" y="5334000"/>
            <a:ext cx="1190625" cy="369888"/>
          </a:xfrm>
          <a:prstGeom prst="rect">
            <a:avLst/>
          </a:prstGeom>
          <a:noFill/>
          <a:ln w="9525">
            <a:noFill/>
            <a:miter lim="800000"/>
            <a:headEnd/>
            <a:tailEnd/>
          </a:ln>
        </p:spPr>
        <p:txBody>
          <a:bodyPr>
            <a:spAutoFit/>
          </a:bodyPr>
          <a:lstStyle/>
          <a:p>
            <a:r>
              <a:rPr lang="en-US"/>
              <a:t>Harm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body" idx="4294967295"/>
          </p:nvPr>
        </p:nvSpPr>
        <p:spPr>
          <a:xfrm>
            <a:off x="1524000" y="1600200"/>
            <a:ext cx="7234238" cy="4495800"/>
          </a:xfrm>
        </p:spPr>
        <p:txBody>
          <a:bodyPr/>
          <a:lstStyle/>
          <a:p>
            <a:pPr>
              <a:buFontTx/>
              <a:buNone/>
            </a:pPr>
            <a:r>
              <a:rPr lang="en-US" sz="2400" b="1" smtClean="0"/>
              <a:t>    </a:t>
            </a:r>
            <a:r>
              <a:rPr lang="en-US" sz="2400" smtClean="0"/>
              <a:t>Provisional side-branch stenting should be the initial approach in patients with bifurcation lesions when the side branch is not large and has only mild or moderate focal disease at the ostium.</a:t>
            </a:r>
          </a:p>
          <a:p>
            <a:pPr>
              <a:buFontTx/>
              <a:buNone/>
            </a:pPr>
            <a:endParaRPr lang="en-US" sz="2400" smtClean="0"/>
          </a:p>
          <a:p>
            <a:pPr>
              <a:buFontTx/>
              <a:buNone/>
            </a:pPr>
            <a:r>
              <a:rPr lang="en-US" sz="2400" smtClean="0"/>
              <a:t>     It is reasonable to use elective double stenting in patients with complex bifurcation morphology involving a large side branch where the risk of side-branch occlusion is high and the likelihood of successful side-branch reaccess is low.</a:t>
            </a:r>
          </a:p>
        </p:txBody>
      </p:sp>
      <p:sp>
        <p:nvSpPr>
          <p:cNvPr id="110595"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Bifurcation Lesions</a:t>
            </a:r>
          </a:p>
        </p:txBody>
      </p:sp>
      <p:sp>
        <p:nvSpPr>
          <p:cNvPr id="11059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059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059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059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060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600200"/>
            <a:ext cx="1216025" cy="942975"/>
            <a:chOff x="3986" y="942"/>
            <a:chExt cx="766" cy="594"/>
          </a:xfrm>
        </p:grpSpPr>
        <p:sp>
          <p:nvSpPr>
            <p:cNvPr id="11061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061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061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061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061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061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061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062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7013" y="3625850"/>
            <a:ext cx="1216025" cy="942975"/>
            <a:chOff x="3986" y="942"/>
            <a:chExt cx="766" cy="594"/>
          </a:xfrm>
        </p:grpSpPr>
        <p:sp>
          <p:nvSpPr>
            <p:cNvPr id="11060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060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060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060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060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061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061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061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0603" name="WordArt 949"/>
          <p:cNvSpPr>
            <a:spLocks noChangeArrowheads="1" noChangeShapeType="1" noTextEdit="1"/>
          </p:cNvSpPr>
          <p:nvPr/>
        </p:nvSpPr>
        <p:spPr bwMode="auto">
          <a:xfrm>
            <a:off x="298450" y="2024063"/>
            <a:ext cx="160338"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
        <p:nvSpPr>
          <p:cNvPr id="110604" name="WordArt 622"/>
          <p:cNvSpPr>
            <a:spLocks noChangeArrowheads="1" noChangeShapeType="1" noTextEdit="1"/>
          </p:cNvSpPr>
          <p:nvPr/>
        </p:nvSpPr>
        <p:spPr bwMode="auto">
          <a:xfrm>
            <a:off x="617538" y="404018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body" idx="4294967295"/>
          </p:nvPr>
        </p:nvSpPr>
        <p:spPr>
          <a:xfrm>
            <a:off x="1752600" y="1828800"/>
            <a:ext cx="7005638" cy="4267200"/>
          </a:xfrm>
        </p:spPr>
        <p:txBody>
          <a:bodyPr/>
          <a:lstStyle/>
          <a:p>
            <a:pPr>
              <a:buFontTx/>
              <a:buNone/>
            </a:pPr>
            <a:r>
              <a:rPr lang="en-US" sz="2400" smtClean="0"/>
              <a:t>    IVUS is reasonable for the assessment of angiographically-indeterminant left main CAD.</a:t>
            </a:r>
          </a:p>
          <a:p>
            <a:pPr>
              <a:buFontTx/>
              <a:buNone/>
            </a:pPr>
            <a:endParaRPr lang="en-US" sz="2400" smtClean="0"/>
          </a:p>
          <a:p>
            <a:pPr>
              <a:buFontTx/>
              <a:buNone/>
            </a:pPr>
            <a:r>
              <a:rPr lang="en-US" sz="2400" smtClean="0"/>
              <a:t>    Use of DES is reasonable when PCI is indicated in patients with an aorto-ostial stenosis.</a:t>
            </a:r>
          </a:p>
        </p:txBody>
      </p:sp>
      <p:sp>
        <p:nvSpPr>
          <p:cNvPr id="111619"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Aorto-Ostial Stenosis</a:t>
            </a:r>
          </a:p>
        </p:txBody>
      </p:sp>
      <p:sp>
        <p:nvSpPr>
          <p:cNvPr id="11162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162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162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162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162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600200"/>
            <a:ext cx="1216025" cy="942975"/>
            <a:chOff x="3986" y="942"/>
            <a:chExt cx="766" cy="594"/>
          </a:xfrm>
        </p:grpSpPr>
        <p:sp>
          <p:nvSpPr>
            <p:cNvPr id="11163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163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163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164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164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164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164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164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228600" y="3048000"/>
            <a:ext cx="1216025" cy="942975"/>
            <a:chOff x="3986" y="942"/>
            <a:chExt cx="766" cy="594"/>
          </a:xfrm>
        </p:grpSpPr>
        <p:sp>
          <p:nvSpPr>
            <p:cNvPr id="11162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163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163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163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163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163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163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163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1627" name="WordArt 622"/>
          <p:cNvSpPr>
            <a:spLocks noChangeArrowheads="1" noChangeShapeType="1" noTextEdit="1"/>
          </p:cNvSpPr>
          <p:nvPr/>
        </p:nvSpPr>
        <p:spPr bwMode="auto">
          <a:xfrm>
            <a:off x="596900" y="34623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111628" name="WordArt 622"/>
          <p:cNvSpPr>
            <a:spLocks noChangeArrowheads="1" noChangeShapeType="1" noTextEdit="1"/>
          </p:cNvSpPr>
          <p:nvPr/>
        </p:nvSpPr>
        <p:spPr bwMode="auto">
          <a:xfrm>
            <a:off x="635000" y="201453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1828800" y="1828800"/>
            <a:ext cx="6929438" cy="4267200"/>
          </a:xfrm>
        </p:spPr>
        <p:txBody>
          <a:bodyPr/>
          <a:lstStyle/>
          <a:p>
            <a:pPr>
              <a:buFontTx/>
              <a:buNone/>
            </a:pPr>
            <a:r>
              <a:rPr lang="en-US" sz="2400" b="1" smtClean="0"/>
              <a:t>   </a:t>
            </a:r>
          </a:p>
          <a:p>
            <a:pPr>
              <a:buFontTx/>
              <a:buNone/>
            </a:pPr>
            <a:r>
              <a:rPr lang="en-US" sz="2400" b="1" smtClean="0"/>
              <a:t>    </a:t>
            </a:r>
            <a:r>
              <a:rPr lang="en-US" sz="2400" smtClean="0"/>
              <a:t>Rotational atherectomy is reasonable for fibrotic or heavily calcified lesions that might not be crossed by a balloon catheter or adequately dilated before stent implantation.</a:t>
            </a:r>
          </a:p>
        </p:txBody>
      </p:sp>
      <p:sp>
        <p:nvSpPr>
          <p:cNvPr id="112643"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Calcified Lesions</a:t>
            </a:r>
          </a:p>
        </p:txBody>
      </p:sp>
      <p:sp>
        <p:nvSpPr>
          <p:cNvPr id="11264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264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264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264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264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438400"/>
            <a:ext cx="1216025" cy="942975"/>
            <a:chOff x="3986" y="942"/>
            <a:chExt cx="766" cy="594"/>
          </a:xfrm>
        </p:grpSpPr>
        <p:sp>
          <p:nvSpPr>
            <p:cNvPr id="11265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65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65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65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65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265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265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265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2650" name="Freeform 289"/>
          <p:cNvSpPr>
            <a:spLocks/>
          </p:cNvSpPr>
          <p:nvPr/>
        </p:nvSpPr>
        <p:spPr bwMode="auto">
          <a:xfrm>
            <a:off x="593725" y="2852738"/>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PCI in Specific Patient Populations</a:t>
            </a:r>
          </a:p>
        </p:txBody>
      </p:sp>
      <p:sp>
        <p:nvSpPr>
          <p:cNvPr id="113667"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body" idx="4294967295"/>
          </p:nvPr>
        </p:nvSpPr>
        <p:spPr>
          <a:xfrm>
            <a:off x="1828800" y="1828800"/>
            <a:ext cx="6929438" cy="4267200"/>
          </a:xfrm>
        </p:spPr>
        <p:txBody>
          <a:bodyPr/>
          <a:lstStyle/>
          <a:p>
            <a:pPr>
              <a:buFontTx/>
              <a:buNone/>
            </a:pPr>
            <a:r>
              <a:rPr lang="en-US" sz="2400" b="1" smtClean="0"/>
              <a:t>   </a:t>
            </a:r>
          </a:p>
          <a:p>
            <a:pPr>
              <a:buFontTx/>
              <a:buNone/>
            </a:pPr>
            <a:r>
              <a:rPr lang="en-US" sz="2400" b="1" smtClean="0"/>
              <a:t>    </a:t>
            </a:r>
            <a:r>
              <a:rPr lang="en-US" sz="2400" smtClean="0"/>
              <a:t>In patients undergoing PCI, the glomerular filtration rate should be estimated and the dosage of renally-cleared medications should be adjusted.</a:t>
            </a:r>
          </a:p>
        </p:txBody>
      </p:sp>
      <p:sp>
        <p:nvSpPr>
          <p:cNvPr id="114691" name="Rectangle 13"/>
          <p:cNvSpPr>
            <a:spLocks noGrp="1" noChangeArrowheads="1"/>
          </p:cNvSpPr>
          <p:nvPr>
            <p:ph type="title" idx="4294967295"/>
          </p:nvPr>
        </p:nvSpPr>
        <p:spPr>
          <a:xfrm>
            <a:off x="382588" y="228600"/>
            <a:ext cx="8229600" cy="1524000"/>
          </a:xfrm>
          <a:noFill/>
        </p:spPr>
        <p:txBody>
          <a:bodyPr/>
          <a:lstStyle/>
          <a:p>
            <a:pPr marL="742950" indent="-742950"/>
            <a:r>
              <a:rPr lang="en-US" sz="4000" b="1" smtClean="0">
                <a:solidFill>
                  <a:schemeClr val="accent2"/>
                </a:solidFill>
                <a:latin typeface="Garamond" pitchFamily="18" charset="0"/>
                <a:ea typeface="Arial Unicode MS" pitchFamily="34" charset="-128"/>
                <a:cs typeface="Arial Unicode MS" pitchFamily="34" charset="-128"/>
              </a:rPr>
              <a:t>Chronic Kidney Disease</a:t>
            </a:r>
          </a:p>
        </p:txBody>
      </p:sp>
      <p:sp>
        <p:nvSpPr>
          <p:cNvPr id="11469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469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469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469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469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2438400"/>
            <a:ext cx="1216025" cy="942975"/>
            <a:chOff x="3986" y="942"/>
            <a:chExt cx="766" cy="594"/>
          </a:xfrm>
        </p:grpSpPr>
        <p:sp>
          <p:nvSpPr>
            <p:cNvPr id="11469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470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470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470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470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470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470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470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4698" name="WordArt 622"/>
          <p:cNvSpPr>
            <a:spLocks noChangeArrowheads="1" noChangeShapeType="1" noTextEdit="1"/>
          </p:cNvSpPr>
          <p:nvPr/>
        </p:nvSpPr>
        <p:spPr bwMode="auto">
          <a:xfrm>
            <a:off x="341313" y="2852738"/>
            <a:ext cx="160337"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1770</Words>
  <Application>Microsoft Office PowerPoint</Application>
  <PresentationFormat>On-screen Show (4:3)</PresentationFormat>
  <Paragraphs>364</Paragraphs>
  <Slides>31</Slides>
  <Notes>25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2011 ACCF/AHA/SCAI Guideline for Percutaneous Coronary Intervention</vt:lpstr>
      <vt:lpstr>Slide 2</vt:lpstr>
      <vt:lpstr>Chronic Total Occlusions</vt:lpstr>
      <vt:lpstr>Saphenous Vein Grafts</vt:lpstr>
      <vt:lpstr>Bifurcation Lesions</vt:lpstr>
      <vt:lpstr>Aorto-Ostial Stenosis</vt:lpstr>
      <vt:lpstr>Calcified Lesions</vt:lpstr>
      <vt:lpstr>Slide 8</vt:lpstr>
      <vt:lpstr>Chronic Kidney Disease</vt:lpstr>
      <vt:lpstr>Periprocedural Myocardial Infarction Assessment</vt:lpstr>
      <vt:lpstr>Periprocedural Myocardial Infarction Assessment (cont.)</vt:lpstr>
      <vt:lpstr>Vascular Closure Devices</vt:lpstr>
      <vt:lpstr>Slide 13</vt:lpstr>
      <vt:lpstr>Postprocedural Antiplatelet Therapy</vt:lpstr>
      <vt:lpstr>Postprocedural Antiplatelet Therapy (cont.)</vt:lpstr>
      <vt:lpstr>Postprocedural Antiplatelet Therapy (cont.)</vt:lpstr>
      <vt:lpstr>Slide 17</vt:lpstr>
      <vt:lpstr>PPIs and Antiplatelet Therapy</vt:lpstr>
      <vt:lpstr>Clopidogrel Genetic Testing</vt:lpstr>
      <vt:lpstr>Platelet FunctionTesting</vt:lpstr>
      <vt:lpstr>Restenosis</vt:lpstr>
      <vt:lpstr>Restenosis (cont.)</vt:lpstr>
      <vt:lpstr>Exercise Testing</vt:lpstr>
      <vt:lpstr>Cardiac Rehabilitation</vt:lpstr>
      <vt:lpstr>Slide 25</vt:lpstr>
      <vt:lpstr>Quality and Performance</vt:lpstr>
      <vt:lpstr>Certification and Maintenance of Certification</vt:lpstr>
      <vt:lpstr>     Operator and Institutional Competency and Volume  </vt:lpstr>
      <vt:lpstr>     Operator and Institutional Competency and Volume (cont.)  </vt:lpstr>
      <vt:lpstr>     Operator and Institutional Competency and Volume (cont.)  </vt:lpstr>
      <vt:lpstr>     Operator and Institutional Competency and Volume (cont.)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ACCF/AHA/SCAI Guideline for Percutaneous Coronary Intervention</dc:title>
  <dc:creator>DrSayed</dc:creator>
  <cp:lastModifiedBy>ahmedhashem</cp:lastModifiedBy>
  <cp:revision>1</cp:revision>
  <dcterms:created xsi:type="dcterms:W3CDTF">2011-12-23T22:38:13Z</dcterms:created>
  <dcterms:modified xsi:type="dcterms:W3CDTF">2012-01-15T11:07:47Z</dcterms:modified>
</cp:coreProperties>
</file>